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4"/>
  </p:sldMasterIdLst>
  <p:notesMasterIdLst>
    <p:notesMasterId r:id="rId40"/>
  </p:notesMasterIdLst>
  <p:handoutMasterIdLst>
    <p:handoutMasterId r:id="rId41"/>
  </p:handoutMasterIdLst>
  <p:sldIdLst>
    <p:sldId id="256" r:id="rId5"/>
    <p:sldId id="317" r:id="rId6"/>
    <p:sldId id="280" r:id="rId7"/>
    <p:sldId id="319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306" r:id="rId24"/>
    <p:sldId id="309" r:id="rId25"/>
    <p:sldId id="308" r:id="rId26"/>
    <p:sldId id="307" r:id="rId27"/>
    <p:sldId id="318" r:id="rId28"/>
    <p:sldId id="310" r:id="rId29"/>
    <p:sldId id="298" r:id="rId30"/>
    <p:sldId id="299" r:id="rId31"/>
    <p:sldId id="300" r:id="rId32"/>
    <p:sldId id="301" r:id="rId33"/>
    <p:sldId id="302" r:id="rId34"/>
    <p:sldId id="303" r:id="rId35"/>
    <p:sldId id="304" r:id="rId36"/>
    <p:sldId id="314" r:id="rId37"/>
    <p:sldId id="315" r:id="rId38"/>
    <p:sldId id="316" r:id="rId39"/>
  </p:sldIdLst>
  <p:sldSz cx="9144000" cy="6858000" type="screen4x3"/>
  <p:notesSz cx="6805613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AD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B08ED8-084B-4EBD-ACED-BC6C340CF514}" v="26" dt="2020-05-20T13:42:23.9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105" d="100"/>
          <a:sy n="105" d="100"/>
        </p:scale>
        <p:origin x="173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48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 Porter" userId="caeb4aa7-6afb-46a3-a995-19b0c182e2ba" providerId="ADAL" clId="{B6B08ED8-084B-4EBD-ACED-BC6C340CF514}"/>
    <pc:docChg chg="undo custSel addSld modSld">
      <pc:chgData name="Mr Porter" userId="caeb4aa7-6afb-46a3-a995-19b0c182e2ba" providerId="ADAL" clId="{B6B08ED8-084B-4EBD-ACED-BC6C340CF514}" dt="2020-05-27T10:28:13.468" v="1757" actId="29295"/>
      <pc:docMkLst>
        <pc:docMk/>
      </pc:docMkLst>
      <pc:sldChg chg="addSp delSp modSp mod setClrOvrMap">
        <pc:chgData name="Mr Porter" userId="caeb4aa7-6afb-46a3-a995-19b0c182e2ba" providerId="ADAL" clId="{B6B08ED8-084B-4EBD-ACED-BC6C340CF514}" dt="2020-05-27T10:28:13.468" v="1757" actId="29295"/>
        <pc:sldMkLst>
          <pc:docMk/>
          <pc:sldMk cId="3606514065" sldId="256"/>
        </pc:sldMkLst>
        <pc:spChg chg="mod">
          <ac:chgData name="Mr Porter" userId="caeb4aa7-6afb-46a3-a995-19b0c182e2ba" providerId="ADAL" clId="{B6B08ED8-084B-4EBD-ACED-BC6C340CF514}" dt="2020-05-27T10:28:08.656" v="1756" actId="26606"/>
          <ac:spMkLst>
            <pc:docMk/>
            <pc:sldMk cId="3606514065" sldId="256"/>
            <ac:spMk id="2" creationId="{00000000-0000-0000-0000-000000000000}"/>
          </ac:spMkLst>
        </pc:spChg>
        <pc:spChg chg="mod">
          <ac:chgData name="Mr Porter" userId="caeb4aa7-6afb-46a3-a995-19b0c182e2ba" providerId="ADAL" clId="{B6B08ED8-084B-4EBD-ACED-BC6C340CF514}" dt="2020-05-27T10:28:08.656" v="1756" actId="26606"/>
          <ac:spMkLst>
            <pc:docMk/>
            <pc:sldMk cId="3606514065" sldId="256"/>
            <ac:spMk id="3" creationId="{00000000-0000-0000-0000-000000000000}"/>
          </ac:spMkLst>
        </pc:spChg>
        <pc:spChg chg="del">
          <ac:chgData name="Mr Porter" userId="caeb4aa7-6afb-46a3-a995-19b0c182e2ba" providerId="ADAL" clId="{B6B08ED8-084B-4EBD-ACED-BC6C340CF514}" dt="2020-05-27T10:27:03.217" v="1753" actId="26606"/>
          <ac:spMkLst>
            <pc:docMk/>
            <pc:sldMk cId="3606514065" sldId="256"/>
            <ac:spMk id="15" creationId="{2FDF0794-1B86-42B2-B8C7-F60123E638ED}"/>
          </ac:spMkLst>
        </pc:spChg>
        <pc:spChg chg="del">
          <ac:chgData name="Mr Porter" userId="caeb4aa7-6afb-46a3-a995-19b0c182e2ba" providerId="ADAL" clId="{B6B08ED8-084B-4EBD-ACED-BC6C340CF514}" dt="2020-05-27T10:27:03.217" v="1753" actId="26606"/>
          <ac:spMkLst>
            <pc:docMk/>
            <pc:sldMk cId="3606514065" sldId="256"/>
            <ac:spMk id="16" creationId="{EAA48FC5-3C83-4F1B-BC33-DF0B588F8317}"/>
          </ac:spMkLst>
        </pc:spChg>
        <pc:spChg chg="add del">
          <ac:chgData name="Mr Porter" userId="caeb4aa7-6afb-46a3-a995-19b0c182e2ba" providerId="ADAL" clId="{B6B08ED8-084B-4EBD-ACED-BC6C340CF514}" dt="2020-05-27T10:28:08.656" v="1756" actId="26606"/>
          <ac:spMkLst>
            <pc:docMk/>
            <pc:sldMk cId="3606514065" sldId="256"/>
            <ac:spMk id="22" creationId="{B8D726A5-7900-41B4-8D49-49B4A2010E7C}"/>
          </ac:spMkLst>
        </pc:spChg>
        <pc:spChg chg="add">
          <ac:chgData name="Mr Porter" userId="caeb4aa7-6afb-46a3-a995-19b0c182e2ba" providerId="ADAL" clId="{B6B08ED8-084B-4EBD-ACED-BC6C340CF514}" dt="2020-05-27T10:28:08.656" v="1756" actId="26606"/>
          <ac:spMkLst>
            <pc:docMk/>
            <pc:sldMk cId="3606514065" sldId="256"/>
            <ac:spMk id="29" creationId="{2FDF0794-1B86-42B2-B8C7-F60123E638ED}"/>
          </ac:spMkLst>
        </pc:spChg>
        <pc:spChg chg="add">
          <ac:chgData name="Mr Porter" userId="caeb4aa7-6afb-46a3-a995-19b0c182e2ba" providerId="ADAL" clId="{B6B08ED8-084B-4EBD-ACED-BC6C340CF514}" dt="2020-05-27T10:28:08.656" v="1756" actId="26606"/>
          <ac:spMkLst>
            <pc:docMk/>
            <pc:sldMk cId="3606514065" sldId="256"/>
            <ac:spMk id="31" creationId="{EAA48FC5-3C83-4F1B-BC33-DF0B588F8317}"/>
          </ac:spMkLst>
        </pc:spChg>
        <pc:picChg chg="mod">
          <ac:chgData name="Mr Porter" userId="caeb4aa7-6afb-46a3-a995-19b0c182e2ba" providerId="ADAL" clId="{B6B08ED8-084B-4EBD-ACED-BC6C340CF514}" dt="2020-05-27T10:28:13.468" v="1757" actId="29295"/>
          <ac:picMkLst>
            <pc:docMk/>
            <pc:sldMk cId="3606514065" sldId="256"/>
            <ac:picMk id="4" creationId="{00000000-0000-0000-0000-000000000000}"/>
          </ac:picMkLst>
        </pc:picChg>
        <pc:cxnChg chg="del">
          <ac:chgData name="Mr Porter" userId="caeb4aa7-6afb-46a3-a995-19b0c182e2ba" providerId="ADAL" clId="{B6B08ED8-084B-4EBD-ACED-BC6C340CF514}" dt="2020-05-27T10:27:03.217" v="1753" actId="26606"/>
          <ac:cxnSpMkLst>
            <pc:docMk/>
            <pc:sldMk cId="3606514065" sldId="256"/>
            <ac:cxnSpMk id="17" creationId="{62F01714-1A39-4194-BD47-8A9960C59985}"/>
          </ac:cxnSpMkLst>
        </pc:cxnChg>
        <pc:cxnChg chg="add del">
          <ac:chgData name="Mr Porter" userId="caeb4aa7-6afb-46a3-a995-19b0c182e2ba" providerId="ADAL" clId="{B6B08ED8-084B-4EBD-ACED-BC6C340CF514}" dt="2020-05-27T10:28:08.656" v="1756" actId="26606"/>
          <ac:cxnSpMkLst>
            <pc:docMk/>
            <pc:sldMk cId="3606514065" sldId="256"/>
            <ac:cxnSpMk id="24" creationId="{46E49661-E258-450C-8150-A91A6B30D1CD}"/>
          </ac:cxnSpMkLst>
        </pc:cxnChg>
        <pc:cxnChg chg="add">
          <ac:chgData name="Mr Porter" userId="caeb4aa7-6afb-46a3-a995-19b0c182e2ba" providerId="ADAL" clId="{B6B08ED8-084B-4EBD-ACED-BC6C340CF514}" dt="2020-05-27T10:28:08.656" v="1756" actId="26606"/>
          <ac:cxnSpMkLst>
            <pc:docMk/>
            <pc:sldMk cId="3606514065" sldId="256"/>
            <ac:cxnSpMk id="33" creationId="{62F01714-1A39-4194-BD47-8A9960C59985}"/>
          </ac:cxnSpMkLst>
        </pc:cxnChg>
      </pc:sldChg>
      <pc:sldChg chg="modSp mod">
        <pc:chgData name="Mr Porter" userId="caeb4aa7-6afb-46a3-a995-19b0c182e2ba" providerId="ADAL" clId="{B6B08ED8-084B-4EBD-ACED-BC6C340CF514}" dt="2020-05-20T13:22:41.903" v="465" actId="20577"/>
        <pc:sldMkLst>
          <pc:docMk/>
          <pc:sldMk cId="3000253610" sldId="260"/>
        </pc:sldMkLst>
        <pc:spChg chg="mod">
          <ac:chgData name="Mr Porter" userId="caeb4aa7-6afb-46a3-a995-19b0c182e2ba" providerId="ADAL" clId="{B6B08ED8-084B-4EBD-ACED-BC6C340CF514}" dt="2020-05-20T13:22:41.903" v="465" actId="20577"/>
          <ac:spMkLst>
            <pc:docMk/>
            <pc:sldMk cId="3000253610" sldId="260"/>
            <ac:spMk id="2" creationId="{00000000-0000-0000-0000-000000000000}"/>
          </ac:spMkLst>
        </pc:spChg>
      </pc:sldChg>
      <pc:sldChg chg="modSp mod">
        <pc:chgData name="Mr Porter" userId="caeb4aa7-6afb-46a3-a995-19b0c182e2ba" providerId="ADAL" clId="{B6B08ED8-084B-4EBD-ACED-BC6C340CF514}" dt="2020-05-20T13:19:33.491" v="68" actId="14100"/>
        <pc:sldMkLst>
          <pc:docMk/>
          <pc:sldMk cId="1920951925" sldId="261"/>
        </pc:sldMkLst>
        <pc:spChg chg="mod">
          <ac:chgData name="Mr Porter" userId="caeb4aa7-6afb-46a3-a995-19b0c182e2ba" providerId="ADAL" clId="{B6B08ED8-084B-4EBD-ACED-BC6C340CF514}" dt="2020-05-20T13:19:33.491" v="68" actId="14100"/>
          <ac:spMkLst>
            <pc:docMk/>
            <pc:sldMk cId="1920951925" sldId="261"/>
            <ac:spMk id="2" creationId="{00000000-0000-0000-0000-000000000000}"/>
          </ac:spMkLst>
        </pc:spChg>
        <pc:spChg chg="mod">
          <ac:chgData name="Mr Porter" userId="caeb4aa7-6afb-46a3-a995-19b0c182e2ba" providerId="ADAL" clId="{B6B08ED8-084B-4EBD-ACED-BC6C340CF514}" dt="2020-05-20T13:19:29.838" v="67" actId="20577"/>
          <ac:spMkLst>
            <pc:docMk/>
            <pc:sldMk cId="1920951925" sldId="261"/>
            <ac:spMk id="4" creationId="{00000000-0000-0000-0000-000000000000}"/>
          </ac:spMkLst>
        </pc:spChg>
      </pc:sldChg>
      <pc:sldChg chg="modSp mod">
        <pc:chgData name="Mr Porter" userId="caeb4aa7-6afb-46a3-a995-19b0c182e2ba" providerId="ADAL" clId="{B6B08ED8-084B-4EBD-ACED-BC6C340CF514}" dt="2020-05-20T13:39:11.345" v="1272" actId="20577"/>
        <pc:sldMkLst>
          <pc:docMk/>
          <pc:sldMk cId="3389500544" sldId="262"/>
        </pc:sldMkLst>
        <pc:spChg chg="mod">
          <ac:chgData name="Mr Porter" userId="caeb4aa7-6afb-46a3-a995-19b0c182e2ba" providerId="ADAL" clId="{B6B08ED8-084B-4EBD-ACED-BC6C340CF514}" dt="2020-05-20T13:39:11.345" v="1272" actId="20577"/>
          <ac:spMkLst>
            <pc:docMk/>
            <pc:sldMk cId="3389500544" sldId="262"/>
            <ac:spMk id="2" creationId="{00000000-0000-0000-0000-000000000000}"/>
          </ac:spMkLst>
        </pc:spChg>
      </pc:sldChg>
      <pc:sldChg chg="addSp modSp mod">
        <pc:chgData name="Mr Porter" userId="caeb4aa7-6afb-46a3-a995-19b0c182e2ba" providerId="ADAL" clId="{B6B08ED8-084B-4EBD-ACED-BC6C340CF514}" dt="2020-05-20T13:38:59.412" v="1270" actId="1076"/>
        <pc:sldMkLst>
          <pc:docMk/>
          <pc:sldMk cId="4138916348" sldId="263"/>
        </pc:sldMkLst>
        <pc:picChg chg="mod">
          <ac:chgData name="Mr Porter" userId="caeb4aa7-6afb-46a3-a995-19b0c182e2ba" providerId="ADAL" clId="{B6B08ED8-084B-4EBD-ACED-BC6C340CF514}" dt="2020-05-20T13:38:55.577" v="1269" actId="1076"/>
          <ac:picMkLst>
            <pc:docMk/>
            <pc:sldMk cId="4138916348" sldId="263"/>
            <ac:picMk id="3" creationId="{3552D3D2-AE91-463E-BC3A-3ED5E482F620}"/>
          </ac:picMkLst>
        </pc:picChg>
        <pc:picChg chg="add mod">
          <ac:chgData name="Mr Porter" userId="caeb4aa7-6afb-46a3-a995-19b0c182e2ba" providerId="ADAL" clId="{B6B08ED8-084B-4EBD-ACED-BC6C340CF514}" dt="2020-05-20T13:38:59.412" v="1270" actId="1076"/>
          <ac:picMkLst>
            <pc:docMk/>
            <pc:sldMk cId="4138916348" sldId="263"/>
            <ac:picMk id="6" creationId="{7E52359E-7B96-4F0D-9050-E708D550CEA6}"/>
          </ac:picMkLst>
        </pc:picChg>
      </pc:sldChg>
      <pc:sldChg chg="addSp delSp modSp mod">
        <pc:chgData name="Mr Porter" userId="caeb4aa7-6afb-46a3-a995-19b0c182e2ba" providerId="ADAL" clId="{B6B08ED8-084B-4EBD-ACED-BC6C340CF514}" dt="2020-05-20T13:39:29.919" v="1279" actId="20577"/>
        <pc:sldMkLst>
          <pc:docMk/>
          <pc:sldMk cId="2352776775" sldId="264"/>
        </pc:sldMkLst>
        <pc:spChg chg="mod">
          <ac:chgData name="Mr Porter" userId="caeb4aa7-6afb-46a3-a995-19b0c182e2ba" providerId="ADAL" clId="{B6B08ED8-084B-4EBD-ACED-BC6C340CF514}" dt="2020-05-20T13:23:54.731" v="490" actId="20577"/>
          <ac:spMkLst>
            <pc:docMk/>
            <pc:sldMk cId="2352776775" sldId="264"/>
            <ac:spMk id="2" creationId="{00000000-0000-0000-0000-000000000000}"/>
          </ac:spMkLst>
        </pc:spChg>
        <pc:spChg chg="mod">
          <ac:chgData name="Mr Porter" userId="caeb4aa7-6afb-46a3-a995-19b0c182e2ba" providerId="ADAL" clId="{B6B08ED8-084B-4EBD-ACED-BC6C340CF514}" dt="2020-05-20T13:39:29.919" v="1279" actId="20577"/>
          <ac:spMkLst>
            <pc:docMk/>
            <pc:sldMk cId="2352776775" sldId="264"/>
            <ac:spMk id="4" creationId="{00000000-0000-0000-0000-000000000000}"/>
          </ac:spMkLst>
        </pc:spChg>
        <pc:spChg chg="add del mod">
          <ac:chgData name="Mr Porter" userId="caeb4aa7-6afb-46a3-a995-19b0c182e2ba" providerId="ADAL" clId="{B6B08ED8-084B-4EBD-ACED-BC6C340CF514}" dt="2020-05-20T13:12:54.973" v="1"/>
          <ac:spMkLst>
            <pc:docMk/>
            <pc:sldMk cId="2352776775" sldId="264"/>
            <ac:spMk id="8" creationId="{A20F1506-9FCA-4646-83D0-FBD28EBAFCDE}"/>
          </ac:spMkLst>
        </pc:spChg>
      </pc:sldChg>
      <pc:sldChg chg="modSp mod">
        <pc:chgData name="Mr Porter" userId="caeb4aa7-6afb-46a3-a995-19b0c182e2ba" providerId="ADAL" clId="{B6B08ED8-084B-4EBD-ACED-BC6C340CF514}" dt="2020-05-20T13:30:04.430" v="1241" actId="20577"/>
        <pc:sldMkLst>
          <pc:docMk/>
          <pc:sldMk cId="31701806" sldId="266"/>
        </pc:sldMkLst>
        <pc:spChg chg="mod">
          <ac:chgData name="Mr Porter" userId="caeb4aa7-6afb-46a3-a995-19b0c182e2ba" providerId="ADAL" clId="{B6B08ED8-084B-4EBD-ACED-BC6C340CF514}" dt="2020-05-20T13:19:14.185" v="55" actId="20577"/>
          <ac:spMkLst>
            <pc:docMk/>
            <pc:sldMk cId="31701806" sldId="266"/>
            <ac:spMk id="2" creationId="{00000000-0000-0000-0000-000000000000}"/>
          </ac:spMkLst>
        </pc:spChg>
        <pc:spChg chg="mod">
          <ac:chgData name="Mr Porter" userId="caeb4aa7-6afb-46a3-a995-19b0c182e2ba" providerId="ADAL" clId="{B6B08ED8-084B-4EBD-ACED-BC6C340CF514}" dt="2020-05-20T13:30:04.430" v="1241" actId="20577"/>
          <ac:spMkLst>
            <pc:docMk/>
            <pc:sldMk cId="31701806" sldId="266"/>
            <ac:spMk id="4" creationId="{00000000-0000-0000-0000-000000000000}"/>
          </ac:spMkLst>
        </pc:spChg>
      </pc:sldChg>
      <pc:sldChg chg="modSp add mod">
        <pc:chgData name="Mr Porter" userId="caeb4aa7-6afb-46a3-a995-19b0c182e2ba" providerId="ADAL" clId="{B6B08ED8-084B-4EBD-ACED-BC6C340CF514}" dt="2020-05-20T13:13:55.313" v="11" actId="5793"/>
        <pc:sldMkLst>
          <pc:docMk/>
          <pc:sldMk cId="2643239013" sldId="270"/>
        </pc:sldMkLst>
        <pc:spChg chg="mod">
          <ac:chgData name="Mr Porter" userId="caeb4aa7-6afb-46a3-a995-19b0c182e2ba" providerId="ADAL" clId="{B6B08ED8-084B-4EBD-ACED-BC6C340CF514}" dt="2020-05-20T13:13:55.313" v="11" actId="5793"/>
          <ac:spMkLst>
            <pc:docMk/>
            <pc:sldMk cId="2643239013" sldId="270"/>
            <ac:spMk id="4" creationId="{00000000-0000-0000-0000-000000000000}"/>
          </ac:spMkLst>
        </pc:spChg>
      </pc:sldChg>
      <pc:sldChg chg="addSp delSp modSp mod">
        <pc:chgData name="Mr Porter" userId="caeb4aa7-6afb-46a3-a995-19b0c182e2ba" providerId="ADAL" clId="{B6B08ED8-084B-4EBD-ACED-BC6C340CF514}" dt="2020-05-20T13:30:26.472" v="1251" actId="1076"/>
        <pc:sldMkLst>
          <pc:docMk/>
          <pc:sldMk cId="2665239055" sldId="271"/>
        </pc:sldMkLst>
        <pc:spChg chg="mod">
          <ac:chgData name="Mr Porter" userId="caeb4aa7-6afb-46a3-a995-19b0c182e2ba" providerId="ADAL" clId="{B6B08ED8-084B-4EBD-ACED-BC6C340CF514}" dt="2020-05-20T13:27:23.819" v="1196" actId="113"/>
          <ac:spMkLst>
            <pc:docMk/>
            <pc:sldMk cId="2665239055" sldId="271"/>
            <ac:spMk id="2" creationId="{00000000-0000-0000-0000-000000000000}"/>
          </ac:spMkLst>
        </pc:spChg>
        <pc:spChg chg="mod">
          <ac:chgData name="Mr Porter" userId="caeb4aa7-6afb-46a3-a995-19b0c182e2ba" providerId="ADAL" clId="{B6B08ED8-084B-4EBD-ACED-BC6C340CF514}" dt="2020-05-20T13:24:24.007" v="508" actId="20577"/>
          <ac:spMkLst>
            <pc:docMk/>
            <pc:sldMk cId="2665239055" sldId="271"/>
            <ac:spMk id="4" creationId="{00000000-0000-0000-0000-000000000000}"/>
          </ac:spMkLst>
        </pc:spChg>
        <pc:picChg chg="add del">
          <ac:chgData name="Mr Porter" userId="caeb4aa7-6afb-46a3-a995-19b0c182e2ba" providerId="ADAL" clId="{B6B08ED8-084B-4EBD-ACED-BC6C340CF514}" dt="2020-05-20T13:30:16.219" v="1247" actId="478"/>
          <ac:picMkLst>
            <pc:docMk/>
            <pc:sldMk cId="2665239055" sldId="271"/>
            <ac:picMk id="3" creationId="{18F27103-12BA-4226-B5AD-80ED87CBC6DE}"/>
          </ac:picMkLst>
        </pc:picChg>
        <pc:picChg chg="add del mod modCrop">
          <ac:chgData name="Mr Porter" userId="caeb4aa7-6afb-46a3-a995-19b0c182e2ba" providerId="ADAL" clId="{B6B08ED8-084B-4EBD-ACED-BC6C340CF514}" dt="2020-05-20T13:30:24.584" v="1250" actId="1076"/>
          <ac:picMkLst>
            <pc:docMk/>
            <pc:sldMk cId="2665239055" sldId="271"/>
            <ac:picMk id="5" creationId="{BB3D5B96-2E0F-4F6F-BFB4-86FAE58D0BD2}"/>
          </ac:picMkLst>
        </pc:picChg>
        <pc:picChg chg="add del">
          <ac:chgData name="Mr Porter" userId="caeb4aa7-6afb-46a3-a995-19b0c182e2ba" providerId="ADAL" clId="{B6B08ED8-084B-4EBD-ACED-BC6C340CF514}" dt="2020-05-20T13:30:15.660" v="1246" actId="478"/>
          <ac:picMkLst>
            <pc:docMk/>
            <pc:sldMk cId="2665239055" sldId="271"/>
            <ac:picMk id="6" creationId="{0586B4C3-8DF1-4D31-847B-A80070B5C793}"/>
          </ac:picMkLst>
        </pc:picChg>
        <pc:picChg chg="add del mod">
          <ac:chgData name="Mr Porter" userId="caeb4aa7-6afb-46a3-a995-19b0c182e2ba" providerId="ADAL" clId="{B6B08ED8-084B-4EBD-ACED-BC6C340CF514}" dt="2020-05-20T13:30:26.472" v="1251" actId="1076"/>
          <ac:picMkLst>
            <pc:docMk/>
            <pc:sldMk cId="2665239055" sldId="271"/>
            <ac:picMk id="7" creationId="{BE193009-9A96-46BF-83C9-C9C27BA694D4}"/>
          </ac:picMkLst>
        </pc:picChg>
      </pc:sldChg>
      <pc:sldChg chg="addSp delSp modSp add mod">
        <pc:chgData name="Mr Porter" userId="caeb4aa7-6afb-46a3-a995-19b0c182e2ba" providerId="ADAL" clId="{B6B08ED8-084B-4EBD-ACED-BC6C340CF514}" dt="2020-05-20T13:42:23.927" v="1752" actId="18131"/>
        <pc:sldMkLst>
          <pc:docMk/>
          <pc:sldMk cId="112269736" sldId="272"/>
        </pc:sldMkLst>
        <pc:spChg chg="mod">
          <ac:chgData name="Mr Porter" userId="caeb4aa7-6afb-46a3-a995-19b0c182e2ba" providerId="ADAL" clId="{B6B08ED8-084B-4EBD-ACED-BC6C340CF514}" dt="2020-05-20T13:41:06.655" v="1744" actId="20577"/>
          <ac:spMkLst>
            <pc:docMk/>
            <pc:sldMk cId="112269736" sldId="272"/>
            <ac:spMk id="2" creationId="{00000000-0000-0000-0000-000000000000}"/>
          </ac:spMkLst>
        </pc:spChg>
        <pc:spChg chg="mod">
          <ac:chgData name="Mr Porter" userId="caeb4aa7-6afb-46a3-a995-19b0c182e2ba" providerId="ADAL" clId="{B6B08ED8-084B-4EBD-ACED-BC6C340CF514}" dt="2020-05-20T13:39:36.778" v="1289" actId="20577"/>
          <ac:spMkLst>
            <pc:docMk/>
            <pc:sldMk cId="112269736" sldId="272"/>
            <ac:spMk id="4" creationId="{00000000-0000-0000-0000-000000000000}"/>
          </ac:spMkLst>
        </pc:spChg>
        <pc:picChg chg="del">
          <ac:chgData name="Mr Porter" userId="caeb4aa7-6afb-46a3-a995-19b0c182e2ba" providerId="ADAL" clId="{B6B08ED8-084B-4EBD-ACED-BC6C340CF514}" dt="2020-05-20T13:39:24.396" v="1275" actId="478"/>
          <ac:picMkLst>
            <pc:docMk/>
            <pc:sldMk cId="112269736" sldId="272"/>
            <ac:picMk id="3" creationId="{3552D3D2-AE91-463E-BC3A-3ED5E482F620}"/>
          </ac:picMkLst>
        </pc:picChg>
        <pc:picChg chg="del">
          <ac:chgData name="Mr Porter" userId="caeb4aa7-6afb-46a3-a995-19b0c182e2ba" providerId="ADAL" clId="{B6B08ED8-084B-4EBD-ACED-BC6C340CF514}" dt="2020-05-20T13:39:23.633" v="1274" actId="478"/>
          <ac:picMkLst>
            <pc:docMk/>
            <pc:sldMk cId="112269736" sldId="272"/>
            <ac:picMk id="6" creationId="{7E52359E-7B96-4F0D-9050-E708D550CEA6}"/>
          </ac:picMkLst>
        </pc:picChg>
        <pc:picChg chg="add mod">
          <ac:chgData name="Mr Porter" userId="caeb4aa7-6afb-46a3-a995-19b0c182e2ba" providerId="ADAL" clId="{B6B08ED8-084B-4EBD-ACED-BC6C340CF514}" dt="2020-05-20T13:42:23.927" v="1752" actId="18131"/>
          <ac:picMkLst>
            <pc:docMk/>
            <pc:sldMk cId="112269736" sldId="272"/>
            <ac:picMk id="1026" creationId="{491E14A4-E8C4-48F3-8031-A98140AB4E66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20B4C-66E5-4436-BE3F-306C45911FCF}" type="datetimeFigureOut">
              <a:rPr lang="en-GB" smtClean="0"/>
              <a:pPr/>
              <a:t>01/09/2022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75568E-D5A0-4573-AFB6-00F5380AE10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6277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E8A481-4D74-4616-8752-6DB84BB7BECE}" type="datetimeFigureOut">
              <a:rPr lang="en-GB" smtClean="0"/>
              <a:t>01/09/2022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3537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7BEBA0-6DAA-45F4-8649-B50BE501B0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095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132101F-1C78-4A35-B9B9-FA3BC2678EB9}" type="datetimeFigureOut">
              <a:rPr lang="en-US" smtClean="0"/>
              <a:pPr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862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132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1832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189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7760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9/1/2022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095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9/1/2022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257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9/1/2022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316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9/1/2022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375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9/1/2022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368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9/1/2022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163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132101F-1C78-4A35-B9B9-FA3BC2678EB9}" type="datetimeFigureOut">
              <a:rPr lang="en-US" smtClean="0"/>
              <a:pPr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5576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5" y="0"/>
            <a:ext cx="9141545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https://sites.google.com/site/millenniumfalconnotes/_/rsrc/1541256479796/r2-d2/r2-d2-arms/anh-blueprin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04" r="776"/>
          <a:stretch/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EAA48FC5-3C83-4F1B-BC33-DF0B588F83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22589" y="3064931"/>
            <a:ext cx="6221411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2011" y="3429000"/>
            <a:ext cx="5732477" cy="1090938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GB" dirty="0" smtClean="0">
                <a:solidFill>
                  <a:srgbClr val="FFFFFF"/>
                </a:solidFill>
              </a:rPr>
              <a:t>nat5 GRAPHIC COMMUNICATION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2011" y="4779313"/>
            <a:ext cx="5626238" cy="514816"/>
          </a:xfrm>
        </p:spPr>
        <p:txBody>
          <a:bodyPr anchor="t">
            <a:normAutofit fontScale="92500"/>
          </a:bodyPr>
          <a:lstStyle/>
          <a:p>
            <a:r>
              <a:rPr lang="en-GB" sz="2400" dirty="0" smtClean="0">
                <a:solidFill>
                  <a:srgbClr val="FFFFFF"/>
                </a:solidFill>
              </a:rPr>
              <a:t>Drawing Standards, Conventions and Symbols</a:t>
            </a:r>
            <a:endParaRPr lang="en-GB" sz="2400" dirty="0">
              <a:solidFill>
                <a:srgbClr val="FFFFFF"/>
              </a:solidFill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2F01714-1A39-4194-BD47-8A9960C599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2011" y="4666480"/>
            <a:ext cx="5124375" cy="0"/>
          </a:xfrm>
          <a:prstGeom prst="line">
            <a:avLst/>
          </a:prstGeom>
          <a:ln w="22225">
            <a:solidFill>
              <a:srgbClr val="CE346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651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004048" y="387198"/>
            <a:ext cx="4248472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91440" indent="-91440" algn="l" defTabSz="914400" rtl="0" eaLnBrk="0" latin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457200" lvl="1" indent="0" algn="just" eaLnBrk="1" hangingPunct="1">
              <a:spcBef>
                <a:spcPts val="2200"/>
              </a:spcBef>
              <a:buFont typeface="Wingdings 3" pitchFamily="18" charset="2"/>
              <a:buNone/>
            </a:pPr>
            <a:r>
              <a:rPr lang="en-GB" sz="2800" dirty="0" smtClean="0">
                <a:latin typeface="Calibri" pitchFamily="34" charset="0"/>
                <a:cs typeface="Calibri" pitchFamily="34" charset="0"/>
              </a:rPr>
              <a:t>Visible Outlines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673224" y="648808"/>
            <a:ext cx="440283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673224" y="1469049"/>
            <a:ext cx="440283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673224" y="2339653"/>
            <a:ext cx="15436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971600" y="2339653"/>
            <a:ext cx="15436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269976" y="2339653"/>
            <a:ext cx="15436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547664" y="2339653"/>
            <a:ext cx="15436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835696" y="2339653"/>
            <a:ext cx="15436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2134072" y="2339653"/>
            <a:ext cx="15436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2411760" y="2339653"/>
            <a:ext cx="15436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2720280" y="2339653"/>
            <a:ext cx="15436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3018656" y="2339653"/>
            <a:ext cx="15436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3296344" y="2339653"/>
            <a:ext cx="15436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3584376" y="2339653"/>
            <a:ext cx="15436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3882752" y="2339653"/>
            <a:ext cx="15436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4160440" y="2339653"/>
            <a:ext cx="15436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4427984" y="2339653"/>
            <a:ext cx="15436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4705672" y="2339653"/>
            <a:ext cx="15436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4981004" y="2339653"/>
            <a:ext cx="15436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4716016" y="3322250"/>
            <a:ext cx="41934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4582344" y="3322250"/>
            <a:ext cx="5531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4085816" y="3322250"/>
            <a:ext cx="41934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3952144" y="3322250"/>
            <a:ext cx="5531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3451882" y="3322250"/>
            <a:ext cx="41934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3318210" y="3322250"/>
            <a:ext cx="5531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2808982" y="3322250"/>
            <a:ext cx="41934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2675310" y="3322250"/>
            <a:ext cx="5531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2200585" y="3322250"/>
            <a:ext cx="41934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2066913" y="3322250"/>
            <a:ext cx="5531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1547664" y="3322250"/>
            <a:ext cx="41934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1413992" y="3322250"/>
            <a:ext cx="5531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916286" y="3322250"/>
            <a:ext cx="41934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782614" y="3322250"/>
            <a:ext cx="5531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4716016" y="4232928"/>
            <a:ext cx="41934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4582344" y="4232928"/>
            <a:ext cx="5531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4480459" y="4232928"/>
            <a:ext cx="5531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4007458" y="4232928"/>
            <a:ext cx="41934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3873786" y="4232928"/>
            <a:ext cx="5531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3771901" y="4232928"/>
            <a:ext cx="5531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3296344" y="4232928"/>
            <a:ext cx="41934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3162672" y="4232928"/>
            <a:ext cx="5531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3060787" y="4232928"/>
            <a:ext cx="5531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2566120" y="4232928"/>
            <a:ext cx="41934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2432448" y="4232928"/>
            <a:ext cx="5531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2330563" y="4232928"/>
            <a:ext cx="5531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1857239" y="4232928"/>
            <a:ext cx="41934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1723567" y="4232928"/>
            <a:ext cx="5531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1621682" y="4232928"/>
            <a:ext cx="5531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1120714" y="4232928"/>
            <a:ext cx="41934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987042" y="4232928"/>
            <a:ext cx="5531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885157" y="4232928"/>
            <a:ext cx="5531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673224" y="4232928"/>
            <a:ext cx="13704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673224" y="3322250"/>
            <a:ext cx="5281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4650358" y="5130405"/>
            <a:ext cx="509978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4516686" y="5130405"/>
            <a:ext cx="5531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4020158" y="5130405"/>
            <a:ext cx="41934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3886486" y="5130405"/>
            <a:ext cx="5531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3386224" y="5130405"/>
            <a:ext cx="41934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3252552" y="5130405"/>
            <a:ext cx="5531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2743324" y="5130405"/>
            <a:ext cx="41934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2609652" y="5130405"/>
            <a:ext cx="5531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2134927" y="5130405"/>
            <a:ext cx="41934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2001255" y="5130405"/>
            <a:ext cx="5531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1482006" y="5130405"/>
            <a:ext cx="41934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1348334" y="5130405"/>
            <a:ext cx="5531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>
            <a:off x="687977" y="5130405"/>
            <a:ext cx="58199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V="1">
            <a:off x="885157" y="5130405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682532" y="5192541"/>
            <a:ext cx="1417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A</a:t>
            </a:r>
          </a:p>
        </p:txBody>
      </p:sp>
      <p:cxnSp>
        <p:nvCxnSpPr>
          <p:cNvPr id="76" name="Straight Arrow Connector 75"/>
          <p:cNvCxnSpPr/>
          <p:nvPr/>
        </p:nvCxnSpPr>
        <p:spPr>
          <a:xfrm flipV="1">
            <a:off x="4874606" y="5130405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4862310" y="5192541"/>
            <a:ext cx="1417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A</a:t>
            </a:r>
          </a:p>
        </p:txBody>
      </p:sp>
      <p:cxnSp>
        <p:nvCxnSpPr>
          <p:cNvPr id="78" name="Straight Connector 77"/>
          <p:cNvCxnSpPr/>
          <p:nvPr/>
        </p:nvCxnSpPr>
        <p:spPr>
          <a:xfrm flipH="1">
            <a:off x="687978" y="5897178"/>
            <a:ext cx="4472358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>
            <a:off x="687978" y="6401234"/>
            <a:ext cx="4472358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699629" y="5897178"/>
            <a:ext cx="0" cy="50405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5160336" y="5897178"/>
            <a:ext cx="0" cy="50405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>
            <a:off x="716499" y="5897178"/>
            <a:ext cx="313561" cy="5040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>
            <a:off x="971600" y="5897178"/>
            <a:ext cx="313561" cy="5040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>
            <a:off x="1226501" y="5897178"/>
            <a:ext cx="313561" cy="5040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>
            <a:off x="1499730" y="5897178"/>
            <a:ext cx="313561" cy="5040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>
            <a:off x="1779076" y="5897178"/>
            <a:ext cx="313561" cy="5040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>
            <a:off x="2062946" y="5897178"/>
            <a:ext cx="313561" cy="5040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>
            <a:off x="2318047" y="5897178"/>
            <a:ext cx="313561" cy="5040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>
            <a:off x="2572948" y="5897178"/>
            <a:ext cx="313561" cy="5040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>
            <a:off x="2846177" y="5897178"/>
            <a:ext cx="313561" cy="5040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>
            <a:off x="3125523" y="5897178"/>
            <a:ext cx="313561" cy="5040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>
            <a:off x="3421290" y="5897178"/>
            <a:ext cx="313561" cy="5040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>
            <a:off x="3676391" y="5897178"/>
            <a:ext cx="313561" cy="5040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>
            <a:off x="3931292" y="5897178"/>
            <a:ext cx="313561" cy="5040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H="1">
            <a:off x="4204521" y="5897178"/>
            <a:ext cx="313561" cy="5040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H="1">
            <a:off x="4483867" y="5897178"/>
            <a:ext cx="313561" cy="5040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H="1">
            <a:off x="4769083" y="5897178"/>
            <a:ext cx="313561" cy="5040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H="1">
            <a:off x="5048430" y="6257219"/>
            <a:ext cx="89587" cy="1440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9" name="Text Box 4"/>
          <p:cNvSpPr txBox="1">
            <a:spLocks noChangeArrowheads="1"/>
          </p:cNvSpPr>
          <p:nvPr/>
        </p:nvSpPr>
        <p:spPr bwMode="auto">
          <a:xfrm>
            <a:off x="5004048" y="1212254"/>
            <a:ext cx="424847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0" latinLnBrk="0" hangingPunct="0">
              <a:spcBef>
                <a:spcPct val="20000"/>
              </a:spcBef>
              <a:buFont typeface="Arial" pitchFamily="34" charset="0"/>
              <a:buChar char="•"/>
              <a:defRPr sz="32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spcBef>
                <a:spcPct val="20000"/>
              </a:spcBef>
              <a:buFont typeface="Arial" pitchFamily="34" charset="0"/>
              <a:buChar char="–"/>
              <a:defRPr sz="28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spcBef>
                <a:spcPct val="20000"/>
              </a:spcBef>
              <a:buFont typeface="Arial" pitchFamily="34" charset="0"/>
              <a:buChar char="•"/>
              <a:defRPr sz="24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spcBef>
                <a:spcPct val="20000"/>
              </a:spcBef>
              <a:buFont typeface="Arial" pitchFamily="34" charset="0"/>
              <a:buChar char="–"/>
              <a:defRPr sz="20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spcBef>
                <a:spcPct val="20000"/>
              </a:spcBef>
              <a:buFont typeface="Arial" pitchFamily="34" charset="0"/>
              <a:buChar char="»"/>
              <a:defRPr sz="20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457200" lvl="1" indent="0" algn="just" eaLnBrk="1" hangingPunct="1">
              <a:spcBef>
                <a:spcPts val="2200"/>
              </a:spcBef>
              <a:buFont typeface="Arial" pitchFamily="34" charset="0"/>
              <a:buNone/>
            </a:pPr>
            <a:r>
              <a:rPr lang="en-GB" dirty="0" smtClean="0">
                <a:latin typeface="Calibri" pitchFamily="34" charset="0"/>
                <a:cs typeface="Calibri" pitchFamily="34" charset="0"/>
              </a:rPr>
              <a:t>Construction/Projection</a:t>
            </a:r>
          </a:p>
        </p:txBody>
      </p:sp>
      <p:sp>
        <p:nvSpPr>
          <p:cNvPr id="100" name="Text Box 4"/>
          <p:cNvSpPr txBox="1">
            <a:spLocks noChangeArrowheads="1"/>
          </p:cNvSpPr>
          <p:nvPr/>
        </p:nvSpPr>
        <p:spPr bwMode="auto">
          <a:xfrm>
            <a:off x="5004048" y="2078043"/>
            <a:ext cx="424847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0" latinLnBrk="0" hangingPunct="0">
              <a:spcBef>
                <a:spcPct val="20000"/>
              </a:spcBef>
              <a:buFont typeface="Arial" pitchFamily="34" charset="0"/>
              <a:buChar char="•"/>
              <a:defRPr sz="32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spcBef>
                <a:spcPct val="20000"/>
              </a:spcBef>
              <a:buFont typeface="Arial" pitchFamily="34" charset="0"/>
              <a:buChar char="–"/>
              <a:defRPr sz="28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spcBef>
                <a:spcPct val="20000"/>
              </a:spcBef>
              <a:buFont typeface="Arial" pitchFamily="34" charset="0"/>
              <a:buChar char="•"/>
              <a:defRPr sz="24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spcBef>
                <a:spcPct val="20000"/>
              </a:spcBef>
              <a:buFont typeface="Arial" pitchFamily="34" charset="0"/>
              <a:buChar char="–"/>
              <a:defRPr sz="20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spcBef>
                <a:spcPct val="20000"/>
              </a:spcBef>
              <a:buFont typeface="Arial" pitchFamily="34" charset="0"/>
              <a:buChar char="»"/>
              <a:defRPr sz="20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457200" lvl="1" indent="0" algn="just" eaLnBrk="1" hangingPunct="1">
              <a:spcBef>
                <a:spcPts val="2200"/>
              </a:spcBef>
              <a:buFont typeface="Arial" pitchFamily="34" charset="0"/>
              <a:buNone/>
            </a:pPr>
            <a:r>
              <a:rPr lang="en-GB" dirty="0" smtClean="0">
                <a:latin typeface="Calibri" pitchFamily="34" charset="0"/>
                <a:cs typeface="Calibri" pitchFamily="34" charset="0"/>
              </a:rPr>
              <a:t>Hidden Detail</a:t>
            </a:r>
          </a:p>
        </p:txBody>
      </p:sp>
      <p:sp>
        <p:nvSpPr>
          <p:cNvPr id="101" name="Text Box 4"/>
          <p:cNvSpPr txBox="1">
            <a:spLocks noChangeArrowheads="1"/>
          </p:cNvSpPr>
          <p:nvPr/>
        </p:nvSpPr>
        <p:spPr bwMode="auto">
          <a:xfrm>
            <a:off x="5004048" y="3039441"/>
            <a:ext cx="424847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0" latinLnBrk="0" hangingPunct="0">
              <a:spcBef>
                <a:spcPct val="20000"/>
              </a:spcBef>
              <a:buFont typeface="Arial" pitchFamily="34" charset="0"/>
              <a:buChar char="•"/>
              <a:defRPr sz="32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spcBef>
                <a:spcPct val="20000"/>
              </a:spcBef>
              <a:buFont typeface="Arial" pitchFamily="34" charset="0"/>
              <a:buChar char="–"/>
              <a:defRPr sz="28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spcBef>
                <a:spcPct val="20000"/>
              </a:spcBef>
              <a:buFont typeface="Arial" pitchFamily="34" charset="0"/>
              <a:buChar char="•"/>
              <a:defRPr sz="24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spcBef>
                <a:spcPct val="20000"/>
              </a:spcBef>
              <a:buFont typeface="Arial" pitchFamily="34" charset="0"/>
              <a:buChar char="–"/>
              <a:defRPr sz="20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spcBef>
                <a:spcPct val="20000"/>
              </a:spcBef>
              <a:buFont typeface="Arial" pitchFamily="34" charset="0"/>
              <a:buChar char="»"/>
              <a:defRPr sz="20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457200" lvl="1" indent="0" algn="just" eaLnBrk="1" hangingPunct="1">
              <a:spcBef>
                <a:spcPts val="2200"/>
              </a:spcBef>
              <a:buFont typeface="Arial" pitchFamily="34" charset="0"/>
              <a:buNone/>
            </a:pPr>
            <a:r>
              <a:rPr lang="en-GB" dirty="0" smtClean="0">
                <a:latin typeface="Calibri" pitchFamily="34" charset="0"/>
                <a:cs typeface="Calibri" pitchFamily="34" charset="0"/>
              </a:rPr>
              <a:t>Centre Line</a:t>
            </a:r>
          </a:p>
        </p:txBody>
      </p:sp>
      <p:sp>
        <p:nvSpPr>
          <p:cNvPr id="102" name="Text Box 4"/>
          <p:cNvSpPr txBox="1">
            <a:spLocks noChangeArrowheads="1"/>
          </p:cNvSpPr>
          <p:nvPr/>
        </p:nvSpPr>
        <p:spPr bwMode="auto">
          <a:xfrm>
            <a:off x="5004048" y="3962189"/>
            <a:ext cx="424847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0" latinLnBrk="0" hangingPunct="0">
              <a:spcBef>
                <a:spcPct val="20000"/>
              </a:spcBef>
              <a:buFont typeface="Arial" pitchFamily="34" charset="0"/>
              <a:buChar char="•"/>
              <a:defRPr sz="32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spcBef>
                <a:spcPct val="20000"/>
              </a:spcBef>
              <a:buFont typeface="Arial" pitchFamily="34" charset="0"/>
              <a:buChar char="–"/>
              <a:defRPr sz="28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spcBef>
                <a:spcPct val="20000"/>
              </a:spcBef>
              <a:buFont typeface="Arial" pitchFamily="34" charset="0"/>
              <a:buChar char="•"/>
              <a:defRPr sz="24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spcBef>
                <a:spcPct val="20000"/>
              </a:spcBef>
              <a:buFont typeface="Arial" pitchFamily="34" charset="0"/>
              <a:buChar char="–"/>
              <a:defRPr sz="20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spcBef>
                <a:spcPct val="20000"/>
              </a:spcBef>
              <a:buFont typeface="Arial" pitchFamily="34" charset="0"/>
              <a:buChar char="»"/>
              <a:defRPr sz="20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457200" lvl="1" indent="0" algn="just" eaLnBrk="1" hangingPunct="1">
              <a:spcBef>
                <a:spcPts val="2200"/>
              </a:spcBef>
              <a:buFont typeface="Arial" pitchFamily="34" charset="0"/>
              <a:buNone/>
            </a:pPr>
            <a:r>
              <a:rPr lang="en-GB" dirty="0" smtClean="0">
                <a:latin typeface="Calibri" pitchFamily="34" charset="0"/>
                <a:cs typeface="Calibri" pitchFamily="34" charset="0"/>
              </a:rPr>
              <a:t>Fold Line</a:t>
            </a:r>
          </a:p>
        </p:txBody>
      </p:sp>
      <p:sp>
        <p:nvSpPr>
          <p:cNvPr id="103" name="Text Box 4"/>
          <p:cNvSpPr txBox="1">
            <a:spLocks noChangeArrowheads="1"/>
          </p:cNvSpPr>
          <p:nvPr/>
        </p:nvSpPr>
        <p:spPr bwMode="auto">
          <a:xfrm>
            <a:off x="5004048" y="4854568"/>
            <a:ext cx="424847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0" latinLnBrk="0" hangingPunct="0">
              <a:spcBef>
                <a:spcPct val="20000"/>
              </a:spcBef>
              <a:buFont typeface="Arial" pitchFamily="34" charset="0"/>
              <a:buChar char="•"/>
              <a:defRPr sz="32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spcBef>
                <a:spcPct val="20000"/>
              </a:spcBef>
              <a:buFont typeface="Arial" pitchFamily="34" charset="0"/>
              <a:buChar char="–"/>
              <a:defRPr sz="28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spcBef>
                <a:spcPct val="20000"/>
              </a:spcBef>
              <a:buFont typeface="Arial" pitchFamily="34" charset="0"/>
              <a:buChar char="•"/>
              <a:defRPr sz="24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spcBef>
                <a:spcPct val="20000"/>
              </a:spcBef>
              <a:buFont typeface="Arial" pitchFamily="34" charset="0"/>
              <a:buChar char="–"/>
              <a:defRPr sz="20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spcBef>
                <a:spcPct val="20000"/>
              </a:spcBef>
              <a:buFont typeface="Arial" pitchFamily="34" charset="0"/>
              <a:buChar char="»"/>
              <a:defRPr sz="20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457200" lvl="1" indent="0" algn="just" eaLnBrk="1" hangingPunct="1">
              <a:spcBef>
                <a:spcPts val="2200"/>
              </a:spcBef>
              <a:buFont typeface="Arial" pitchFamily="34" charset="0"/>
              <a:buNone/>
            </a:pPr>
            <a:r>
              <a:rPr lang="en-GB" dirty="0" smtClean="0">
                <a:latin typeface="Calibri" pitchFamily="34" charset="0"/>
                <a:cs typeface="Calibri" pitchFamily="34" charset="0"/>
              </a:rPr>
              <a:t>Cutting Plane</a:t>
            </a:r>
          </a:p>
        </p:txBody>
      </p:sp>
      <p:sp>
        <p:nvSpPr>
          <p:cNvPr id="104" name="Text Box 4"/>
          <p:cNvSpPr txBox="1">
            <a:spLocks noChangeArrowheads="1"/>
          </p:cNvSpPr>
          <p:nvPr/>
        </p:nvSpPr>
        <p:spPr bwMode="auto">
          <a:xfrm>
            <a:off x="5004048" y="5913728"/>
            <a:ext cx="424847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0" latinLnBrk="0" hangingPunct="0">
              <a:spcBef>
                <a:spcPct val="20000"/>
              </a:spcBef>
              <a:buFont typeface="Arial" pitchFamily="34" charset="0"/>
              <a:buChar char="•"/>
              <a:defRPr sz="32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spcBef>
                <a:spcPct val="20000"/>
              </a:spcBef>
              <a:buFont typeface="Arial" pitchFamily="34" charset="0"/>
              <a:buChar char="–"/>
              <a:defRPr sz="28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spcBef>
                <a:spcPct val="20000"/>
              </a:spcBef>
              <a:buFont typeface="Arial" pitchFamily="34" charset="0"/>
              <a:buChar char="•"/>
              <a:defRPr sz="24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spcBef>
                <a:spcPct val="20000"/>
              </a:spcBef>
              <a:buFont typeface="Arial" pitchFamily="34" charset="0"/>
              <a:buChar char="–"/>
              <a:defRPr sz="20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spcBef>
                <a:spcPct val="20000"/>
              </a:spcBef>
              <a:buFont typeface="Arial" pitchFamily="34" charset="0"/>
              <a:buChar char="»"/>
              <a:defRPr sz="20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457200" lvl="1" indent="0" algn="just" eaLnBrk="1" hangingPunct="1">
              <a:spcBef>
                <a:spcPts val="2200"/>
              </a:spcBef>
              <a:buFont typeface="Arial" pitchFamily="34" charset="0"/>
              <a:buNone/>
            </a:pPr>
            <a:r>
              <a:rPr lang="en-GB" dirty="0" smtClean="0">
                <a:latin typeface="Calibri" pitchFamily="34" charset="0"/>
                <a:cs typeface="Calibri" pitchFamily="34" charset="0"/>
              </a:rPr>
              <a:t>Cross-Hatching 45°</a:t>
            </a:r>
          </a:p>
        </p:txBody>
      </p:sp>
    </p:spTree>
    <p:extLst>
      <p:ext uri="{BB962C8B-B14F-4D97-AF65-F5344CB8AC3E}">
        <p14:creationId xmlns:p14="http://schemas.microsoft.com/office/powerpoint/2010/main" val="303602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5" grpId="0"/>
      <p:bldP spid="77" grpId="0"/>
      <p:bldP spid="99" grpId="0"/>
      <p:bldP spid="100" grpId="0"/>
      <p:bldP spid="101" grpId="0"/>
      <p:bldP spid="102" grpId="0"/>
      <p:bldP spid="103" grpId="0"/>
      <p:bldP spid="10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Screw threads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38784" y="260648"/>
            <a:ext cx="4481687" cy="6336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Screw Threads are shown as double lines</a:t>
            </a:r>
            <a:r>
              <a:rPr lang="en-GB" sz="2400" dirty="0" smtClean="0"/>
              <a:t>.</a:t>
            </a:r>
            <a:endParaRPr lang="en-GB" sz="2400" dirty="0"/>
          </a:p>
          <a:p>
            <a:pPr marL="0" indent="0">
              <a:buNone/>
            </a:pPr>
            <a:r>
              <a:rPr lang="en-GB" sz="2400" b="1" dirty="0"/>
              <a:t>Broken inside circle is an external screw thread</a:t>
            </a:r>
            <a:r>
              <a:rPr lang="en-GB" sz="2400" b="1" dirty="0" smtClean="0"/>
              <a:t>.</a:t>
            </a: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Here </a:t>
            </a:r>
            <a:r>
              <a:rPr lang="en-GB" sz="2400" dirty="0"/>
              <a:t>the screw is of diameter 10mm with a length of thread 30mm.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/>
          <a:srcRect l="8657" t="36711" r="22241" b="32281"/>
          <a:stretch/>
        </p:blipFill>
        <p:spPr>
          <a:xfrm>
            <a:off x="179512" y="3284984"/>
            <a:ext cx="8826118" cy="31683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464" y="5517232"/>
            <a:ext cx="1282452" cy="128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79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Screw threads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38784" y="260648"/>
            <a:ext cx="4481687" cy="6336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The internal screw thread shown here as double lines.</a:t>
            </a:r>
          </a:p>
          <a:p>
            <a:pPr marL="0" indent="0">
              <a:buNone/>
            </a:pPr>
            <a:r>
              <a:rPr lang="en-GB" sz="2400" dirty="0"/>
              <a:t>Note how the </a:t>
            </a:r>
            <a:r>
              <a:rPr lang="en-GB" sz="2400" b="1" dirty="0"/>
              <a:t>outside circle is broken </a:t>
            </a:r>
            <a:r>
              <a:rPr lang="en-GB" sz="2400" dirty="0"/>
              <a:t>on the end view.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/>
          <a:srcRect l="4522" t="34497" r="29919" b="33020"/>
          <a:stretch/>
        </p:blipFill>
        <p:spPr>
          <a:xfrm>
            <a:off x="0" y="3233350"/>
            <a:ext cx="9144000" cy="36246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10" r="53467"/>
          <a:stretch/>
        </p:blipFill>
        <p:spPr>
          <a:xfrm>
            <a:off x="7626618" y="1756996"/>
            <a:ext cx="1355618" cy="163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87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knurling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38784" y="260648"/>
            <a:ext cx="4481687" cy="6336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Knurling indicates where a criss-cross pattern is required on a surface to provide better grip.</a:t>
            </a: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/>
          <a:srcRect l="24013" t="36711" r="26965" b="24899"/>
          <a:stretch/>
        </p:blipFill>
        <p:spPr>
          <a:xfrm>
            <a:off x="4185115" y="2996952"/>
            <a:ext cx="4789024" cy="30003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2763141"/>
            <a:ext cx="4101411" cy="4101411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2826369" y="3284984"/>
            <a:ext cx="324036" cy="86409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408205" y="1335024"/>
            <a:ext cx="1368151" cy="281405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310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499348" y="133991"/>
            <a:ext cx="8289319" cy="14986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Drawing symbols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331640" y="1545838"/>
            <a:ext cx="424847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0" latinLnBrk="0" hangingPunct="0">
              <a:spcBef>
                <a:spcPct val="20000"/>
              </a:spcBef>
              <a:buFont typeface="Arial" pitchFamily="34" charset="0"/>
              <a:buChar char="•"/>
              <a:defRPr sz="32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spcBef>
                <a:spcPct val="20000"/>
              </a:spcBef>
              <a:buFont typeface="Arial" pitchFamily="34" charset="0"/>
              <a:buChar char="–"/>
              <a:defRPr sz="28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spcBef>
                <a:spcPct val="20000"/>
              </a:spcBef>
              <a:buFont typeface="Arial" pitchFamily="34" charset="0"/>
              <a:buChar char="•"/>
              <a:defRPr sz="24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spcBef>
                <a:spcPct val="20000"/>
              </a:spcBef>
              <a:buFont typeface="Arial" pitchFamily="34" charset="0"/>
              <a:buChar char="–"/>
              <a:defRPr sz="20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spcBef>
                <a:spcPct val="20000"/>
              </a:spcBef>
              <a:buFont typeface="Arial" pitchFamily="34" charset="0"/>
              <a:buChar char="»"/>
              <a:defRPr sz="20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457200" lvl="1" indent="0" algn="just" eaLnBrk="1" hangingPunct="1">
              <a:spcBef>
                <a:spcPts val="2200"/>
              </a:spcBef>
              <a:buNone/>
            </a:pPr>
            <a:r>
              <a:rPr lang="en-GB" b="1" dirty="0" smtClean="0">
                <a:latin typeface="Calibri" pitchFamily="34" charset="0"/>
                <a:cs typeface="Calibri" pitchFamily="34" charset="0"/>
              </a:rPr>
              <a:t>Diameter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 e.g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i="0" dirty="0" smtClean="0">
                <a:latin typeface="Arial" panose="020B0604020202020204" pitchFamily="34" charset="0"/>
                <a:cs typeface="Arial" panose="020B0604020202020204" pitchFamily="34" charset="0"/>
              </a:rPr>
              <a:t>⌀</a:t>
            </a:r>
            <a:r>
              <a:rPr lang="en-GB" i="0" dirty="0" smtClean="0"/>
              <a:t>60</a:t>
            </a:r>
            <a:endParaRPr lang="en-GB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23528" y="2361446"/>
            <a:ext cx="136815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0" latinLnBrk="0" hangingPunct="0">
              <a:spcBef>
                <a:spcPct val="20000"/>
              </a:spcBef>
              <a:buFont typeface="Arial" pitchFamily="34" charset="0"/>
              <a:buChar char="•"/>
              <a:defRPr sz="32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spcBef>
                <a:spcPct val="20000"/>
              </a:spcBef>
              <a:buFont typeface="Arial" pitchFamily="34" charset="0"/>
              <a:buChar char="–"/>
              <a:defRPr sz="28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spcBef>
                <a:spcPct val="20000"/>
              </a:spcBef>
              <a:buFont typeface="Arial" pitchFamily="34" charset="0"/>
              <a:buChar char="•"/>
              <a:defRPr sz="24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spcBef>
                <a:spcPct val="20000"/>
              </a:spcBef>
              <a:buFont typeface="Arial" pitchFamily="34" charset="0"/>
              <a:buChar char="–"/>
              <a:defRPr sz="20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spcBef>
                <a:spcPct val="20000"/>
              </a:spcBef>
              <a:buFont typeface="Arial" pitchFamily="34" charset="0"/>
              <a:buChar char="»"/>
              <a:defRPr sz="20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457200" lvl="1" indent="0" algn="just" eaLnBrk="1" hangingPunct="1">
              <a:spcBef>
                <a:spcPts val="2200"/>
              </a:spcBef>
              <a:buFont typeface="Arial" pitchFamily="34" charset="0"/>
              <a:buNone/>
            </a:pPr>
            <a:r>
              <a:rPr lang="en-GB" sz="4400" i="0" dirty="0" smtClean="0">
                <a:solidFill>
                  <a:srgbClr val="FF0000"/>
                </a:solidFill>
              </a:rPr>
              <a:t>R</a:t>
            </a:r>
            <a:endParaRPr lang="en-GB" sz="44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331640" y="2504315"/>
            <a:ext cx="424847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0" latinLnBrk="0" hangingPunct="0">
              <a:spcBef>
                <a:spcPct val="20000"/>
              </a:spcBef>
              <a:buFont typeface="Arial" pitchFamily="34" charset="0"/>
              <a:buChar char="•"/>
              <a:defRPr sz="32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spcBef>
                <a:spcPct val="20000"/>
              </a:spcBef>
              <a:buFont typeface="Arial" pitchFamily="34" charset="0"/>
              <a:buChar char="–"/>
              <a:defRPr sz="28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spcBef>
                <a:spcPct val="20000"/>
              </a:spcBef>
              <a:buFont typeface="Arial" pitchFamily="34" charset="0"/>
              <a:buChar char="•"/>
              <a:defRPr sz="24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spcBef>
                <a:spcPct val="20000"/>
              </a:spcBef>
              <a:buFont typeface="Arial" pitchFamily="34" charset="0"/>
              <a:buChar char="–"/>
              <a:defRPr sz="20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spcBef>
                <a:spcPct val="20000"/>
              </a:spcBef>
              <a:buFont typeface="Arial" pitchFamily="34" charset="0"/>
              <a:buChar char="»"/>
              <a:defRPr sz="20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457200" lvl="1" indent="0" algn="just" eaLnBrk="1" hangingPunct="1">
              <a:spcBef>
                <a:spcPts val="2200"/>
              </a:spcBef>
              <a:buNone/>
            </a:pPr>
            <a:r>
              <a:rPr lang="en-GB" b="1" dirty="0" smtClean="0">
                <a:latin typeface="Calibri" pitchFamily="34" charset="0"/>
                <a:cs typeface="Calibri" pitchFamily="34" charset="0"/>
              </a:rPr>
              <a:t>Radius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 e.g. R30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331640" y="3423275"/>
            <a:ext cx="424847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0" latinLnBrk="0" hangingPunct="0">
              <a:spcBef>
                <a:spcPct val="20000"/>
              </a:spcBef>
              <a:buFont typeface="Arial" pitchFamily="34" charset="0"/>
              <a:buChar char="•"/>
              <a:defRPr sz="32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spcBef>
                <a:spcPct val="20000"/>
              </a:spcBef>
              <a:buFont typeface="Arial" pitchFamily="34" charset="0"/>
              <a:buChar char="–"/>
              <a:defRPr sz="28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spcBef>
                <a:spcPct val="20000"/>
              </a:spcBef>
              <a:buFont typeface="Arial" pitchFamily="34" charset="0"/>
              <a:buChar char="•"/>
              <a:defRPr sz="24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spcBef>
                <a:spcPct val="20000"/>
              </a:spcBef>
              <a:buFont typeface="Arial" pitchFamily="34" charset="0"/>
              <a:buChar char="–"/>
              <a:defRPr sz="20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spcBef>
                <a:spcPct val="20000"/>
              </a:spcBef>
              <a:buFont typeface="Arial" pitchFamily="34" charset="0"/>
              <a:buChar char="»"/>
              <a:defRPr sz="20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457200" lvl="1" indent="0" algn="just" eaLnBrk="1" hangingPunct="1">
              <a:spcBef>
                <a:spcPts val="2200"/>
              </a:spcBef>
              <a:buNone/>
            </a:pPr>
            <a:r>
              <a:rPr lang="en-GB" b="1" dirty="0" smtClean="0">
                <a:latin typeface="Calibri" pitchFamily="34" charset="0"/>
                <a:cs typeface="Calibri" pitchFamily="34" charset="0"/>
              </a:rPr>
              <a:t>Square section 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e.g.    40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24009" y="3496736"/>
            <a:ext cx="376297" cy="37629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4644008" y="3583548"/>
            <a:ext cx="230828" cy="23082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323528" y="4275980"/>
            <a:ext cx="136815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0" latinLnBrk="0" hangingPunct="0">
              <a:spcBef>
                <a:spcPct val="20000"/>
              </a:spcBef>
              <a:buFont typeface="Arial" pitchFamily="34" charset="0"/>
              <a:buChar char="•"/>
              <a:defRPr sz="32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spcBef>
                <a:spcPct val="20000"/>
              </a:spcBef>
              <a:buFont typeface="Arial" pitchFamily="34" charset="0"/>
              <a:buChar char="–"/>
              <a:defRPr sz="28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spcBef>
                <a:spcPct val="20000"/>
              </a:spcBef>
              <a:buFont typeface="Arial" pitchFamily="34" charset="0"/>
              <a:buChar char="•"/>
              <a:defRPr sz="24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spcBef>
                <a:spcPct val="20000"/>
              </a:spcBef>
              <a:buFont typeface="Arial" pitchFamily="34" charset="0"/>
              <a:buChar char="–"/>
              <a:defRPr sz="20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spcBef>
                <a:spcPct val="20000"/>
              </a:spcBef>
              <a:buFont typeface="Arial" pitchFamily="34" charset="0"/>
              <a:buChar char="»"/>
              <a:defRPr sz="20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457200" lvl="1" indent="0" algn="just" eaLnBrk="1" hangingPunct="1">
              <a:spcBef>
                <a:spcPts val="2200"/>
              </a:spcBef>
              <a:buFont typeface="Arial" pitchFamily="34" charset="0"/>
              <a:buNone/>
            </a:pPr>
            <a:r>
              <a:rPr lang="en-GB" sz="2400" i="0" dirty="0" smtClean="0">
                <a:solidFill>
                  <a:srgbClr val="FF0000"/>
                </a:solidFill>
              </a:rPr>
              <a:t>A/F, A/C</a:t>
            </a:r>
            <a:endParaRPr lang="en-GB" sz="24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331640" y="4418849"/>
            <a:ext cx="7200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0" latinLnBrk="0" hangingPunct="0">
              <a:spcBef>
                <a:spcPct val="20000"/>
              </a:spcBef>
              <a:buFont typeface="Arial" pitchFamily="34" charset="0"/>
              <a:buChar char="•"/>
              <a:defRPr sz="32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spcBef>
                <a:spcPct val="20000"/>
              </a:spcBef>
              <a:buFont typeface="Arial" pitchFamily="34" charset="0"/>
              <a:buChar char="–"/>
              <a:defRPr sz="28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spcBef>
                <a:spcPct val="20000"/>
              </a:spcBef>
              <a:buFont typeface="Arial" pitchFamily="34" charset="0"/>
              <a:buChar char="•"/>
              <a:defRPr sz="24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spcBef>
                <a:spcPct val="20000"/>
              </a:spcBef>
              <a:buFont typeface="Arial" pitchFamily="34" charset="0"/>
              <a:buChar char="–"/>
              <a:defRPr sz="20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spcBef>
                <a:spcPct val="20000"/>
              </a:spcBef>
              <a:buFont typeface="Arial" pitchFamily="34" charset="0"/>
              <a:buChar char="»"/>
              <a:defRPr sz="20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457200" lvl="1" indent="0" algn="just" eaLnBrk="1" hangingPunct="1">
              <a:spcBef>
                <a:spcPts val="2200"/>
              </a:spcBef>
              <a:buNone/>
            </a:pPr>
            <a:r>
              <a:rPr lang="en-GB" b="1" dirty="0" smtClean="0">
                <a:latin typeface="Calibri" pitchFamily="34" charset="0"/>
                <a:cs typeface="Calibri" pitchFamily="34" charset="0"/>
              </a:rPr>
              <a:t>‘Across Flats’ 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or ‘</a:t>
            </a:r>
            <a:r>
              <a:rPr lang="en-GB" b="1" dirty="0" smtClean="0">
                <a:latin typeface="Calibri" pitchFamily="34" charset="0"/>
                <a:cs typeface="Calibri" pitchFamily="34" charset="0"/>
              </a:rPr>
              <a:t>Across Corners’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61764" y="6063277"/>
            <a:ext cx="16916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0" latinLnBrk="0" hangingPunct="0">
              <a:spcBef>
                <a:spcPct val="20000"/>
              </a:spcBef>
              <a:buFont typeface="Arial" pitchFamily="34" charset="0"/>
              <a:buChar char="•"/>
              <a:defRPr sz="32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spcBef>
                <a:spcPct val="20000"/>
              </a:spcBef>
              <a:buFont typeface="Arial" pitchFamily="34" charset="0"/>
              <a:buChar char="–"/>
              <a:defRPr sz="28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spcBef>
                <a:spcPct val="20000"/>
              </a:spcBef>
              <a:buFont typeface="Arial" pitchFamily="34" charset="0"/>
              <a:buChar char="•"/>
              <a:defRPr sz="24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spcBef>
                <a:spcPct val="20000"/>
              </a:spcBef>
              <a:buFont typeface="Arial" pitchFamily="34" charset="0"/>
              <a:buChar char="–"/>
              <a:defRPr sz="20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spcBef>
                <a:spcPct val="20000"/>
              </a:spcBef>
              <a:buFont typeface="Arial" pitchFamily="34" charset="0"/>
              <a:buChar char="»"/>
              <a:defRPr sz="20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457200" lvl="1" indent="0" algn="just" eaLnBrk="1" hangingPunct="1">
              <a:spcBef>
                <a:spcPts val="2200"/>
              </a:spcBef>
              <a:buFont typeface="Arial" pitchFamily="34" charset="0"/>
              <a:buNone/>
            </a:pPr>
            <a:r>
              <a:rPr lang="en-GB" sz="2400" i="0" dirty="0" smtClean="0">
                <a:solidFill>
                  <a:srgbClr val="FF0000"/>
                </a:solidFill>
              </a:rPr>
              <a:t>ASSY</a:t>
            </a:r>
            <a:endParaRPr lang="en-GB" sz="24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1331640" y="6041383"/>
            <a:ext cx="7200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0" latinLnBrk="0" hangingPunct="0">
              <a:spcBef>
                <a:spcPct val="20000"/>
              </a:spcBef>
              <a:buFont typeface="Arial" pitchFamily="34" charset="0"/>
              <a:buChar char="•"/>
              <a:defRPr sz="32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spcBef>
                <a:spcPct val="20000"/>
              </a:spcBef>
              <a:buFont typeface="Arial" pitchFamily="34" charset="0"/>
              <a:buChar char="–"/>
              <a:defRPr sz="28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spcBef>
                <a:spcPct val="20000"/>
              </a:spcBef>
              <a:buFont typeface="Arial" pitchFamily="34" charset="0"/>
              <a:buChar char="•"/>
              <a:defRPr sz="24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spcBef>
                <a:spcPct val="20000"/>
              </a:spcBef>
              <a:buFont typeface="Arial" pitchFamily="34" charset="0"/>
              <a:buChar char="–"/>
              <a:defRPr sz="20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spcBef>
                <a:spcPct val="20000"/>
              </a:spcBef>
              <a:buFont typeface="Arial" pitchFamily="34" charset="0"/>
              <a:buChar char="»"/>
              <a:defRPr sz="20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457200" lvl="1" indent="0" algn="just" eaLnBrk="1" hangingPunct="1">
              <a:spcBef>
                <a:spcPts val="2200"/>
              </a:spcBef>
              <a:buNone/>
            </a:pPr>
            <a:r>
              <a:rPr lang="en-GB" dirty="0" smtClean="0">
                <a:latin typeface="Calibri" pitchFamily="34" charset="0"/>
                <a:cs typeface="Calibri" pitchFamily="34" charset="0"/>
              </a:rPr>
              <a:t>Definition for an </a:t>
            </a:r>
            <a:r>
              <a:rPr lang="en-GB" b="1" dirty="0" smtClean="0">
                <a:latin typeface="Calibri" pitchFamily="34" charset="0"/>
                <a:cs typeface="Calibri" pitchFamily="34" charset="0"/>
              </a:rPr>
              <a:t>Assembly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161764" y="5382187"/>
            <a:ext cx="16916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0" latinLnBrk="0" hangingPunct="0">
              <a:spcBef>
                <a:spcPct val="20000"/>
              </a:spcBef>
              <a:buFont typeface="Arial" pitchFamily="34" charset="0"/>
              <a:buChar char="•"/>
              <a:defRPr sz="32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spcBef>
                <a:spcPct val="20000"/>
              </a:spcBef>
              <a:buFont typeface="Arial" pitchFamily="34" charset="0"/>
              <a:buChar char="–"/>
              <a:defRPr sz="28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spcBef>
                <a:spcPct val="20000"/>
              </a:spcBef>
              <a:buFont typeface="Arial" pitchFamily="34" charset="0"/>
              <a:buChar char="•"/>
              <a:defRPr sz="24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spcBef>
                <a:spcPct val="20000"/>
              </a:spcBef>
              <a:buFont typeface="Arial" pitchFamily="34" charset="0"/>
              <a:buChar char="–"/>
              <a:defRPr sz="20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spcBef>
                <a:spcPct val="20000"/>
              </a:spcBef>
              <a:buFont typeface="Arial" pitchFamily="34" charset="0"/>
              <a:buChar char="»"/>
              <a:defRPr sz="20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457200" lvl="1" indent="0" algn="just" eaLnBrk="1" hangingPunct="1">
              <a:spcBef>
                <a:spcPts val="2200"/>
              </a:spcBef>
              <a:buFont typeface="Arial" pitchFamily="34" charset="0"/>
              <a:buNone/>
            </a:pPr>
            <a:r>
              <a:rPr lang="en-GB" sz="2400" i="0" dirty="0" smtClean="0">
                <a:solidFill>
                  <a:srgbClr val="FF0000"/>
                </a:solidFill>
              </a:rPr>
              <a:t>PRT</a:t>
            </a:r>
            <a:endParaRPr lang="en-GB" sz="24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1363410" y="5344999"/>
            <a:ext cx="7200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0" latinLnBrk="0" hangingPunct="0">
              <a:spcBef>
                <a:spcPct val="20000"/>
              </a:spcBef>
              <a:buFont typeface="Arial" pitchFamily="34" charset="0"/>
              <a:buChar char="•"/>
              <a:defRPr sz="32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spcBef>
                <a:spcPct val="20000"/>
              </a:spcBef>
              <a:buFont typeface="Arial" pitchFamily="34" charset="0"/>
              <a:buChar char="–"/>
              <a:defRPr sz="28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spcBef>
                <a:spcPct val="20000"/>
              </a:spcBef>
              <a:buFont typeface="Arial" pitchFamily="34" charset="0"/>
              <a:buChar char="•"/>
              <a:defRPr sz="24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spcBef>
                <a:spcPct val="20000"/>
              </a:spcBef>
              <a:buFont typeface="Arial" pitchFamily="34" charset="0"/>
              <a:buChar char="–"/>
              <a:defRPr sz="20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spcBef>
                <a:spcPct val="20000"/>
              </a:spcBef>
              <a:buFont typeface="Arial" pitchFamily="34" charset="0"/>
              <a:buChar char="»"/>
              <a:defRPr sz="20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457200" lvl="1" indent="0" algn="just" eaLnBrk="1" hangingPunct="1">
              <a:spcBef>
                <a:spcPts val="2200"/>
              </a:spcBef>
              <a:buNone/>
            </a:pPr>
            <a:r>
              <a:rPr lang="en-GB" dirty="0" smtClean="0">
                <a:latin typeface="Calibri" pitchFamily="34" charset="0"/>
                <a:cs typeface="Calibri" pitchFamily="34" charset="0"/>
              </a:rPr>
              <a:t>Definition for a </a:t>
            </a:r>
            <a:r>
              <a:rPr lang="en-GB" b="1" dirty="0" smtClean="0">
                <a:latin typeface="Calibri" pitchFamily="34" charset="0"/>
                <a:cs typeface="Calibri" pitchFamily="34" charset="0"/>
              </a:rPr>
              <a:t>Part</a:t>
            </a: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323528" y="1207283"/>
            <a:ext cx="136815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91440" indent="-91440" algn="l" defTabSz="914400" rtl="0" eaLnBrk="0" latin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457200" lvl="1" indent="0" algn="just" eaLnBrk="1" hangingPunct="1">
              <a:spcBef>
                <a:spcPts val="2200"/>
              </a:spcBef>
              <a:buFont typeface="Wingdings 3" pitchFamily="18" charset="2"/>
              <a:buNone/>
            </a:pPr>
            <a:r>
              <a:rPr lang="en-GB" sz="7200" dirty="0" smtClean="0">
                <a:solidFill>
                  <a:srgbClr val="FF0000"/>
                </a:solidFill>
              </a:rPr>
              <a:t>⌀</a:t>
            </a:r>
            <a:endParaRPr lang="en-GB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148064" y="437193"/>
            <a:ext cx="1677684" cy="1677684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Straight Arrow Connector 19"/>
          <p:cNvCxnSpPr>
            <a:stCxn id="5" idx="2"/>
            <a:endCxn id="5" idx="6"/>
          </p:cNvCxnSpPr>
          <p:nvPr/>
        </p:nvCxnSpPr>
        <p:spPr>
          <a:xfrm>
            <a:off x="5148064" y="1276035"/>
            <a:ext cx="167768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6621871" y="1858803"/>
            <a:ext cx="1677684" cy="1677684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7460713" y="2697645"/>
            <a:ext cx="8388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5302830" y="1167597"/>
            <a:ext cx="1368152" cy="59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91440" indent="-91440" algn="l" defTabSz="914400" rtl="0" eaLnBrk="0" latin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457200" lvl="1" indent="0" algn="just" eaLnBrk="1" hangingPunct="1">
              <a:spcBef>
                <a:spcPts val="2200"/>
              </a:spcBef>
              <a:buFont typeface="Wingdings 3" pitchFamily="18" charset="2"/>
              <a:buNone/>
            </a:pPr>
            <a:r>
              <a:rPr lang="en-GB" sz="3600" dirty="0" smtClean="0">
                <a:solidFill>
                  <a:srgbClr val="FF0000"/>
                </a:solidFill>
              </a:rPr>
              <a:t>⌀</a:t>
            </a:r>
            <a:endParaRPr lang="en-GB" sz="8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7196058" y="2666698"/>
            <a:ext cx="136815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0" latinLnBrk="0" hangingPunct="0">
              <a:spcBef>
                <a:spcPct val="20000"/>
              </a:spcBef>
              <a:buFont typeface="Arial" pitchFamily="34" charset="0"/>
              <a:buChar char="•"/>
              <a:defRPr sz="32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spcBef>
                <a:spcPct val="20000"/>
              </a:spcBef>
              <a:buFont typeface="Arial" pitchFamily="34" charset="0"/>
              <a:buChar char="–"/>
              <a:defRPr sz="28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spcBef>
                <a:spcPct val="20000"/>
              </a:spcBef>
              <a:buFont typeface="Arial" pitchFamily="34" charset="0"/>
              <a:buChar char="•"/>
              <a:defRPr sz="24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spcBef>
                <a:spcPct val="20000"/>
              </a:spcBef>
              <a:buFont typeface="Arial" pitchFamily="34" charset="0"/>
              <a:buChar char="–"/>
              <a:defRPr sz="20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spcBef>
                <a:spcPct val="20000"/>
              </a:spcBef>
              <a:buFont typeface="Arial" pitchFamily="34" charset="0"/>
              <a:buChar char="»"/>
              <a:defRPr sz="20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457200" lvl="1" indent="0" algn="just" eaLnBrk="1" hangingPunct="1">
              <a:spcBef>
                <a:spcPts val="2200"/>
              </a:spcBef>
              <a:buFont typeface="Arial" pitchFamily="34" charset="0"/>
              <a:buNone/>
            </a:pPr>
            <a:r>
              <a:rPr lang="en-GB" sz="2000" i="0" dirty="0" smtClean="0">
                <a:solidFill>
                  <a:srgbClr val="FF0000"/>
                </a:solidFill>
              </a:rPr>
              <a:t>R</a:t>
            </a:r>
            <a:endParaRPr lang="en-GB" sz="20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Hexagon 24"/>
          <p:cNvSpPr/>
          <p:nvPr/>
        </p:nvSpPr>
        <p:spPr>
          <a:xfrm>
            <a:off x="5712505" y="5104171"/>
            <a:ext cx="1818732" cy="1567872"/>
          </a:xfrm>
          <a:prstGeom prst="hexagon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1" name="Straight Arrow Connector 30"/>
          <p:cNvCxnSpPr>
            <a:endCxn id="25" idx="0"/>
          </p:cNvCxnSpPr>
          <p:nvPr/>
        </p:nvCxnSpPr>
        <p:spPr>
          <a:xfrm>
            <a:off x="5708439" y="5888107"/>
            <a:ext cx="182279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Hexagon 38"/>
          <p:cNvSpPr/>
          <p:nvPr/>
        </p:nvSpPr>
        <p:spPr>
          <a:xfrm>
            <a:off x="7110040" y="3709651"/>
            <a:ext cx="1818732" cy="1567872"/>
          </a:xfrm>
          <a:prstGeom prst="hexagon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7292474" y="4122547"/>
            <a:ext cx="1407480" cy="83532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265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5" grpId="0" animBg="1"/>
      <p:bldP spid="24" grpId="0" animBg="1"/>
      <p:bldP spid="27" grpId="0"/>
      <p:bldP spid="28" grpId="0"/>
      <p:bldP spid="25" grpId="0" animBg="1"/>
      <p:bldP spid="3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Third angle projection symbol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38784" y="260648"/>
            <a:ext cx="4481687" cy="6336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Third Angle Projection Symbol</a:t>
            </a:r>
          </a:p>
          <a:p>
            <a:pPr marL="0" indent="0">
              <a:buNone/>
            </a:pPr>
            <a:r>
              <a:rPr lang="en-GB" sz="2400" dirty="0"/>
              <a:t>This is added to diagrams to help explain their layout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/>
          <a:srcRect l="5113" t="38926" r="41732" b="28590"/>
          <a:stretch/>
        </p:blipFill>
        <p:spPr>
          <a:xfrm>
            <a:off x="803120" y="2639312"/>
            <a:ext cx="7456884" cy="364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19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First angle vs third angle projection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052" t="27996" r="43442" b="16678"/>
          <a:stretch/>
        </p:blipFill>
        <p:spPr>
          <a:xfrm>
            <a:off x="768096" y="2084832"/>
            <a:ext cx="7885430" cy="464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06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dimensioning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38784" y="260648"/>
            <a:ext cx="4481687" cy="6336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Dimensions (measurements) are essential on most productions drawings because they </a:t>
            </a:r>
            <a:r>
              <a:rPr lang="en-GB" sz="2400" b="1" dirty="0"/>
              <a:t>enable the reader to manufacture and construct products etc. accurately. </a:t>
            </a:r>
          </a:p>
          <a:p>
            <a:pPr marL="0" indent="0">
              <a:buNone/>
            </a:pPr>
            <a:r>
              <a:rPr lang="en-GB" sz="2400" dirty="0"/>
              <a:t>The dimensioning system we use is again </a:t>
            </a:r>
            <a:r>
              <a:rPr lang="en-GB" sz="2400" b="1" dirty="0"/>
              <a:t>BS 8888.</a:t>
            </a:r>
          </a:p>
          <a:p>
            <a:pPr marL="0" indent="0">
              <a:buNone/>
            </a:pPr>
            <a:r>
              <a:rPr lang="en-GB" sz="2400" b="1" dirty="0"/>
              <a:t>You are required to show dimensions on drawings in your unit tasks and </a:t>
            </a:r>
            <a:r>
              <a:rPr lang="en-GB" sz="2400" b="1" dirty="0" smtClean="0"/>
              <a:t>coursework! 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97248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dimensioning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38784" y="260648"/>
            <a:ext cx="4481687" cy="6336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We will be looking at the following dimension types.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You must know these: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Parallel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Chain</a:t>
            </a:r>
          </a:p>
          <a:p>
            <a:pPr marL="0" indent="0">
              <a:buNone/>
            </a:pPr>
            <a:r>
              <a:rPr lang="en-GB" sz="2400" dirty="0"/>
              <a:t>And you must know how to add dimensions to: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Lines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Circles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Angles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Curves/Arcs</a:t>
            </a:r>
          </a:p>
        </p:txBody>
      </p:sp>
    </p:spTree>
    <p:extLst>
      <p:ext uri="{BB962C8B-B14F-4D97-AF65-F5344CB8AC3E}">
        <p14:creationId xmlns:p14="http://schemas.microsoft.com/office/powerpoint/2010/main" val="123924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2833688" cy="14986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parallel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7" name="Picture 2" descr="http://www.enggwave.com/wp-content/uploads/2013/04/Parallel-dimension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98"/>
          <a:stretch>
            <a:fillRect/>
          </a:stretch>
        </p:blipFill>
        <p:spPr bwMode="auto">
          <a:xfrm>
            <a:off x="1187624" y="1268760"/>
            <a:ext cx="6530118" cy="5224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72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THEORY JOTTER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38784" y="260648"/>
            <a:ext cx="4481687" cy="16561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FRONT COVER: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 smtClean="0"/>
              <a:t> </a:t>
            </a:r>
            <a:r>
              <a:rPr lang="en-GB" sz="2400" dirty="0" smtClean="0"/>
              <a:t>Full Name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/>
              <a:t> </a:t>
            </a:r>
            <a:r>
              <a:rPr lang="en-GB" sz="2400" dirty="0" smtClean="0"/>
              <a:t>Nat5 Graphics Theory Notes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/>
              <a:t> </a:t>
            </a:r>
            <a:r>
              <a:rPr lang="en-GB" sz="2400" dirty="0" smtClean="0"/>
              <a:t>Mr. Porter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4338784" y="1979712"/>
            <a:ext cx="4481687" cy="864096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Tw Cen MT" panose="020B0602020104020603" pitchFamily="34" charset="0"/>
              <a:buNone/>
            </a:pPr>
            <a:r>
              <a:rPr lang="en-GB" sz="2400" dirty="0" smtClean="0"/>
              <a:t>FIRST PAGE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 smtClean="0"/>
              <a:t> </a:t>
            </a:r>
            <a:r>
              <a:rPr lang="en-GB" sz="2400" dirty="0" smtClean="0"/>
              <a:t>Write the title: “CONTENTS”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sz="2400" dirty="0" smtClean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4338784" y="2790056"/>
            <a:ext cx="4481687" cy="115212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Tw Cen MT" panose="020B0602020104020603" pitchFamily="34" charset="0"/>
              <a:buNone/>
            </a:pPr>
            <a:r>
              <a:rPr lang="en-GB" sz="2400" dirty="0" smtClean="0"/>
              <a:t>NUMBER EVERY PAGE AT THE BOTTOM OUTSIDE CORNER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 smtClean="0"/>
              <a:t> Contents should be page 1</a:t>
            </a:r>
            <a:endParaRPr lang="en-GB" sz="2400" dirty="0" smtClean="0"/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4338784" y="4077072"/>
            <a:ext cx="4481687" cy="1152128"/>
          </a:xfrm>
          <a:prstGeom prst="rect">
            <a:avLst/>
          </a:prstGeom>
        </p:spPr>
        <p:txBody>
          <a:bodyPr vert="horz" lIns="45720" tIns="45720" rIns="45720" bIns="45720" rtlCol="0">
            <a:normAutofit fontScale="85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Tw Cen MT" panose="020B0602020104020603" pitchFamily="34" charset="0"/>
              <a:buNone/>
            </a:pPr>
            <a:r>
              <a:rPr lang="en-GB" sz="2400" dirty="0" smtClean="0"/>
              <a:t>ON THE CONTENTS PAGE: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 </a:t>
            </a:r>
            <a:r>
              <a:rPr lang="en-GB" sz="2400" dirty="0" smtClean="0"/>
              <a:t>Put a number “1” and Write down the topic: “Drawing Standards, Conventions and Symbols”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400" dirty="0" smtClean="0"/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4338784" y="5353792"/>
            <a:ext cx="4481687" cy="1152128"/>
          </a:xfrm>
          <a:prstGeom prst="rect">
            <a:avLst/>
          </a:prstGeom>
        </p:spPr>
        <p:txBody>
          <a:bodyPr vert="horz" lIns="45720" tIns="45720" rIns="45720" bIns="4572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Tw Cen MT" panose="020B0602020104020603" pitchFamily="34" charset="0"/>
              <a:buNone/>
            </a:pPr>
            <a:r>
              <a:rPr lang="en-GB" sz="2400" dirty="0" smtClean="0"/>
              <a:t>ON THE SECOND PAGE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 smtClean="0"/>
              <a:t> Write down the topic: “Drawing Standards, Conventions and Symbols”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236978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7" grpId="0"/>
      <p:bldP spid="8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2833688" cy="14986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chain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6" t="27991" r="37103" b="15311"/>
          <a:stretch>
            <a:fillRect/>
          </a:stretch>
        </p:blipFill>
        <p:spPr bwMode="auto">
          <a:xfrm>
            <a:off x="1907704" y="1124744"/>
            <a:ext cx="5544616" cy="51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971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2833688" cy="14986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circle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283968" y="332656"/>
            <a:ext cx="4481687" cy="6336704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/>
              <a:t>Always use the </a:t>
            </a:r>
            <a:r>
              <a:rPr lang="en-GB" sz="6600" dirty="0"/>
              <a:t>⌀</a:t>
            </a:r>
            <a:r>
              <a:rPr lang="en-GB" sz="2400" dirty="0"/>
              <a:t> symbol when it is a </a:t>
            </a:r>
            <a:r>
              <a:rPr lang="en-GB" sz="2400" b="1" dirty="0"/>
              <a:t>FULL CIRCLE </a:t>
            </a:r>
          </a:p>
        </p:txBody>
      </p:sp>
      <p:pic>
        <p:nvPicPr>
          <p:cNvPr id="8" name="Picture 2" descr="http://toolboxes.flexiblelearning.net.au/demosites/series9/905/2_draw/draw_t5/media/draw5_2_5g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68"/>
          <a:stretch>
            <a:fillRect/>
          </a:stretch>
        </p:blipFill>
        <p:spPr bwMode="auto">
          <a:xfrm>
            <a:off x="26639" y="2204864"/>
            <a:ext cx="8954671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9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2833688" cy="14986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arc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283968" y="332656"/>
            <a:ext cx="4481687" cy="6336704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/>
              <a:t>Only use the </a:t>
            </a:r>
            <a:r>
              <a:rPr lang="en-GB" sz="6600" b="1" dirty="0"/>
              <a:t>R</a:t>
            </a:r>
            <a:r>
              <a:rPr lang="en-GB" sz="2400" dirty="0"/>
              <a:t> symbol to donate an arc or </a:t>
            </a:r>
            <a:r>
              <a:rPr lang="en-GB" sz="2400" dirty="0" smtClean="0"/>
              <a:t>curve.</a:t>
            </a:r>
            <a:endParaRPr lang="en-GB" sz="2400" dirty="0"/>
          </a:p>
          <a:p>
            <a:pPr marL="0" indent="0">
              <a:buNone/>
            </a:pPr>
            <a:r>
              <a:rPr lang="en-GB" sz="2400" dirty="0"/>
              <a:t>Must </a:t>
            </a:r>
            <a:r>
              <a:rPr lang="en-GB" sz="2400" b="1" dirty="0"/>
              <a:t>point arrow to the </a:t>
            </a:r>
            <a:r>
              <a:rPr lang="en-GB" sz="2400" b="1" dirty="0" smtClean="0"/>
              <a:t>centre</a:t>
            </a:r>
            <a:r>
              <a:rPr lang="en-GB" sz="2400" dirty="0" smtClean="0"/>
              <a:t> of the arc or curve.</a:t>
            </a:r>
            <a:endParaRPr lang="en-GB" sz="2400" dirty="0"/>
          </a:p>
        </p:txBody>
      </p:sp>
      <p:sp>
        <p:nvSpPr>
          <p:cNvPr id="5" name="Round Same Side Corner Rectangle 4"/>
          <p:cNvSpPr/>
          <p:nvPr/>
        </p:nvSpPr>
        <p:spPr>
          <a:xfrm>
            <a:off x="3923928" y="3789040"/>
            <a:ext cx="1924128" cy="1439006"/>
          </a:xfrm>
          <a:prstGeom prst="round2Same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4428752" y="3789039"/>
            <a:ext cx="0" cy="719138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923927" y="4220839"/>
            <a:ext cx="1008062" cy="0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059832" y="3284984"/>
            <a:ext cx="916321" cy="566687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5"/>
          <p:cNvSpPr txBox="1">
            <a:spLocks noChangeArrowheads="1"/>
          </p:cNvSpPr>
          <p:nvPr/>
        </p:nvSpPr>
        <p:spPr bwMode="auto">
          <a:xfrm rot="1943746">
            <a:off x="2975635" y="3164414"/>
            <a:ext cx="15887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 dirty="0"/>
              <a:t>R15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26648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2833688" cy="14986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angle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2987824" y="2564904"/>
            <a:ext cx="3168427" cy="3452154"/>
          </a:xfrm>
          <a:prstGeom prst="snip2Diag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5652120" y="2564904"/>
            <a:ext cx="13684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urved Connector 8"/>
          <p:cNvCxnSpPr/>
          <p:nvPr/>
        </p:nvCxnSpPr>
        <p:spPr>
          <a:xfrm rot="5400000" flipH="1" flipV="1">
            <a:off x="5940251" y="2637135"/>
            <a:ext cx="360362" cy="215900"/>
          </a:xfrm>
          <a:prstGeom prst="curvedConnector3">
            <a:avLst>
              <a:gd name="adj1" fmla="val 964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6228382" y="2744291"/>
            <a:ext cx="576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63˚</a:t>
            </a:r>
          </a:p>
        </p:txBody>
      </p:sp>
    </p:spTree>
    <p:extLst>
      <p:ext uri="{BB962C8B-B14F-4D97-AF65-F5344CB8AC3E}">
        <p14:creationId xmlns:p14="http://schemas.microsoft.com/office/powerpoint/2010/main" val="156482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 fontScale="90000"/>
          </a:bodyPr>
          <a:lstStyle/>
          <a:p>
            <a:r>
              <a:rPr lang="en-GB" dirty="0" err="1" smtClean="0">
                <a:solidFill>
                  <a:srgbClr val="FFFFFF"/>
                </a:solidFill>
              </a:rPr>
              <a:t>ORTHOgraphic</a:t>
            </a:r>
            <a:r>
              <a:rPr lang="en-GB" dirty="0" smtClean="0">
                <a:solidFill>
                  <a:srgbClr val="FFFFFF"/>
                </a:solidFill>
              </a:rPr>
              <a:t/>
            </a:r>
            <a:br>
              <a:rPr lang="en-GB" dirty="0" smtClean="0">
                <a:solidFill>
                  <a:srgbClr val="FFFFFF"/>
                </a:solidFill>
              </a:rPr>
            </a:br>
            <a:r>
              <a:rPr lang="en-GB" dirty="0" smtClean="0">
                <a:solidFill>
                  <a:srgbClr val="FFFFFF"/>
                </a:solidFill>
              </a:rPr>
              <a:t>vs </a:t>
            </a:r>
            <a:br>
              <a:rPr lang="en-GB" dirty="0" smtClean="0">
                <a:solidFill>
                  <a:srgbClr val="FFFFFF"/>
                </a:solidFill>
              </a:rPr>
            </a:br>
            <a:r>
              <a:rPr lang="en-GB" dirty="0" smtClean="0">
                <a:solidFill>
                  <a:srgbClr val="FFFFFF"/>
                </a:solidFill>
              </a:rPr>
              <a:t>pictorial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4338784" y="260648"/>
            <a:ext cx="4481687" cy="63367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b="1" dirty="0" smtClean="0"/>
              <a:t>ORTHOGRAPHIC</a:t>
            </a:r>
            <a:r>
              <a:rPr lang="en-GB" sz="2400" dirty="0" smtClean="0"/>
              <a:t> drawing (or projection) means 2D drawings.</a:t>
            </a:r>
          </a:p>
          <a:p>
            <a:pPr marL="0" indent="0">
              <a:buNone/>
            </a:pPr>
            <a:r>
              <a:rPr lang="en-GB" sz="2400" dirty="0" smtClean="0"/>
              <a:t>These are typically production drawings showing different 2D views of a 3D object.</a:t>
            </a:r>
          </a:p>
          <a:p>
            <a:pPr marL="0" indent="0">
              <a:buNone/>
            </a:pPr>
            <a:r>
              <a:rPr lang="en-GB" sz="2400" dirty="0" smtClean="0"/>
              <a:t>They would include vital information such as dimensions.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b="1" dirty="0" smtClean="0"/>
              <a:t>PICTORIAL </a:t>
            </a:r>
            <a:r>
              <a:rPr lang="en-GB" sz="2400" dirty="0" smtClean="0"/>
              <a:t>drawings are a 3D representation of an object. </a:t>
            </a: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These offer an easily understood projection of an object, particularly to those who do not understand orthographic projections. </a:t>
            </a:r>
          </a:p>
          <a:p>
            <a:pPr marL="0" indent="0">
              <a:buNone/>
            </a:pPr>
            <a:r>
              <a:rPr lang="en-GB" sz="2400" dirty="0" smtClean="0"/>
              <a:t>There are various different types of pictorial drawing you must learn.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88686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2833688" cy="14986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Drawing types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283968" y="332656"/>
            <a:ext cx="4481687" cy="6336704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/>
              <a:t>There are 2 main drawing types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Orthographic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Pictorial</a:t>
            </a:r>
          </a:p>
        </p:txBody>
      </p:sp>
      <p:pic>
        <p:nvPicPr>
          <p:cNvPr id="12" name="Picture 2" descr="http://www.engineeringessentials.com/ege/pic/ex_iso_circle_dim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6844" y="1700808"/>
            <a:ext cx="6624736" cy="4930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43370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rgbClr val="FFFFFF"/>
                </a:solidFill>
              </a:rPr>
              <a:t>orthographic</a:t>
            </a:r>
            <a:endParaRPr lang="en-GB" sz="4000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38784" y="260648"/>
            <a:ext cx="4481687" cy="6336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/>
              <a:t>Orthographic 2D drawings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/>
              <a:t>3 Views: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2400" dirty="0" smtClean="0"/>
              <a:t> Elevation</a:t>
            </a:r>
            <a:endParaRPr lang="en-GB" sz="24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GB" sz="2400" dirty="0" smtClean="0"/>
              <a:t> End </a:t>
            </a:r>
            <a:r>
              <a:rPr lang="en-GB" sz="2400" dirty="0"/>
              <a:t>Elevation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2400" dirty="0" smtClean="0"/>
              <a:t> Plan</a:t>
            </a:r>
            <a:endParaRPr lang="en-GB" sz="2400" dirty="0"/>
          </a:p>
          <a:p>
            <a:pPr marL="0" indent="0">
              <a:buNone/>
            </a:pPr>
            <a:r>
              <a:rPr lang="en-GB" sz="2400" b="1" dirty="0"/>
              <a:t>Other </a:t>
            </a:r>
            <a:r>
              <a:rPr lang="en-GB" sz="2400" b="1" dirty="0" smtClean="0"/>
              <a:t>Views we will study later on:</a:t>
            </a:r>
            <a:endParaRPr lang="en-GB" sz="2400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 smtClean="0"/>
              <a:t> Section (S3)</a:t>
            </a:r>
            <a:endParaRPr lang="en-GB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 smtClean="0"/>
              <a:t> True Shape (S4)</a:t>
            </a:r>
            <a:endParaRPr lang="en-GB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 smtClean="0"/>
              <a:t> Surface </a:t>
            </a:r>
            <a:r>
              <a:rPr lang="en-GB" sz="2400" dirty="0"/>
              <a:t>Development </a:t>
            </a:r>
            <a:r>
              <a:rPr lang="en-GB" sz="2400" dirty="0" smtClean="0"/>
              <a:t>(S4)</a:t>
            </a:r>
            <a:endParaRPr lang="en-GB" sz="2400" dirty="0"/>
          </a:p>
        </p:txBody>
      </p:sp>
      <p:sp>
        <p:nvSpPr>
          <p:cNvPr id="11" name="Rectangle 10"/>
          <p:cNvSpPr/>
          <p:nvPr/>
        </p:nvSpPr>
        <p:spPr>
          <a:xfrm>
            <a:off x="0" y="1881144"/>
            <a:ext cx="4101411" cy="13718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2" descr="http://www.bbc.co.uk/schools/gcsebitesize/design/images/gr_orthographic_drawing.gif"/>
          <p:cNvPicPr>
            <a:picLocks noChangeAspect="1" noChangeArrowheads="1"/>
          </p:cNvPicPr>
          <p:nvPr/>
        </p:nvPicPr>
        <p:blipFill>
          <a:blip r:embed="rId2" cstate="print"/>
          <a:srcRect l="48460" t="18726"/>
          <a:stretch>
            <a:fillRect/>
          </a:stretch>
        </p:blipFill>
        <p:spPr bwMode="auto">
          <a:xfrm>
            <a:off x="0" y="2276872"/>
            <a:ext cx="4101411" cy="32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95536" y="297067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Plan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0" y="5486192"/>
            <a:ext cx="4101411" cy="13718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67620" y="548619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Elevation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090242" y="548619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End Elevation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549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pictorial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38784" y="260648"/>
            <a:ext cx="4481687" cy="6336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/>
              <a:t>Pictorial 3D Drawings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/>
              <a:t>1 Point Perspective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/>
              <a:t>2 Point Perspective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 err="1" smtClean="0"/>
              <a:t>Planometric</a:t>
            </a:r>
            <a:endParaRPr lang="en-GB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/>
              <a:t>Oblique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 smtClean="0"/>
              <a:t> Isometric</a:t>
            </a:r>
            <a:endParaRPr lang="en-GB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4229280" y="2738159"/>
            <a:ext cx="4735208" cy="3899843"/>
            <a:chOff x="2915816" y="1497151"/>
            <a:chExt cx="6192688" cy="5100201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2856" t="17595" r="14069" b="5861"/>
            <a:stretch>
              <a:fillRect/>
            </a:stretch>
          </p:blipFill>
          <p:spPr bwMode="auto">
            <a:xfrm>
              <a:off x="5508104" y="1497151"/>
              <a:ext cx="3456509" cy="5000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58472" t="39690" r="17314" b="29126"/>
            <a:stretch>
              <a:fillRect/>
            </a:stretch>
          </p:blipFill>
          <p:spPr bwMode="auto">
            <a:xfrm>
              <a:off x="2915816" y="4221088"/>
              <a:ext cx="2722985" cy="2191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5004048" y="5373216"/>
              <a:ext cx="432048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876256" y="5085184"/>
              <a:ext cx="432048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40152" y="3284984"/>
              <a:ext cx="432048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868144" y="2564904"/>
              <a:ext cx="432048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092280" y="1844824"/>
              <a:ext cx="432048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676456" y="3356992"/>
              <a:ext cx="432048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028384" y="4653136"/>
              <a:ext cx="432048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164288" y="6309320"/>
              <a:ext cx="432048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n>
                  <a:solidFill>
                    <a:schemeClr val="bg1"/>
                  </a:solidFill>
                </a:ln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166963" y="3406757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Oblique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7657093" y="424666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Isometric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6541823" y="5269085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1 PT Perspective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7260879" y="6218705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2 PT Perspective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4580606" y="643385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/>
              <a:t>Planometric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409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perspective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38784" y="260648"/>
            <a:ext cx="4481687" cy="633670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400" b="1" dirty="0" smtClean="0"/>
              <a:t> 1 </a:t>
            </a:r>
            <a:r>
              <a:rPr lang="en-GB" sz="2400" b="1" dirty="0"/>
              <a:t>Point </a:t>
            </a:r>
            <a:r>
              <a:rPr lang="en-GB" sz="2400" b="1" dirty="0" smtClean="0"/>
              <a:t>Perspective</a:t>
            </a:r>
            <a:endParaRPr lang="en-GB" sz="24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400" b="1" dirty="0" smtClean="0"/>
              <a:t> 2 </a:t>
            </a:r>
            <a:r>
              <a:rPr lang="en-GB" sz="2400" b="1" dirty="0"/>
              <a:t>Point </a:t>
            </a:r>
            <a:r>
              <a:rPr lang="en-GB" sz="2400" b="1" dirty="0" smtClean="0"/>
              <a:t>Perspective</a:t>
            </a:r>
            <a:endParaRPr lang="en-GB" sz="2400" b="1" dirty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Notes</a:t>
            </a:r>
            <a:r>
              <a:rPr lang="en-GB" sz="2400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 smtClean="0"/>
              <a:t> Horizon </a:t>
            </a:r>
            <a:r>
              <a:rPr lang="en-GB" sz="2400" i="1" dirty="0"/>
              <a:t>Line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 smtClean="0"/>
              <a:t> Vanishing </a:t>
            </a:r>
            <a:r>
              <a:rPr lang="en-GB" sz="2400" i="1" dirty="0"/>
              <a:t>Points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572000" y="2969568"/>
            <a:ext cx="4389493" cy="3888432"/>
            <a:chOff x="3707904" y="1412776"/>
            <a:chExt cx="5852657" cy="5184576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2856" t="47910" r="14069" b="5861"/>
            <a:stretch>
              <a:fillRect/>
            </a:stretch>
          </p:blipFill>
          <p:spPr bwMode="auto">
            <a:xfrm>
              <a:off x="3707904" y="1484784"/>
              <a:ext cx="5852657" cy="5112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>
            <a:xfrm>
              <a:off x="4211960" y="1412776"/>
              <a:ext cx="936104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884368" y="3645024"/>
              <a:ext cx="936104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940152" y="4437112"/>
              <a:ext cx="936104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516216" y="6309320"/>
              <a:ext cx="936104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57124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isometric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38784" y="260648"/>
            <a:ext cx="4481687" cy="633670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400" dirty="0" smtClean="0"/>
              <a:t>Vertical lines remained vertical.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 smtClean="0"/>
              <a:t>All other lines drawn at 30°</a:t>
            </a:r>
            <a:endParaRPr lang="en-GB" sz="2400" dirty="0"/>
          </a:p>
          <a:p>
            <a:pPr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3761426" y="3212976"/>
            <a:ext cx="4987037" cy="3486993"/>
            <a:chOff x="1907704" y="1916832"/>
            <a:chExt cx="6840760" cy="4783137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9627" t="31259" r="14069" b="50108"/>
            <a:stretch>
              <a:fillRect/>
            </a:stretch>
          </p:blipFill>
          <p:spPr bwMode="auto">
            <a:xfrm>
              <a:off x="1907704" y="1916832"/>
              <a:ext cx="6697662" cy="4783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>
            <a:xfrm>
              <a:off x="7308304" y="5733256"/>
              <a:ext cx="1440160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4055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47F247E-B679-44E9-93C2-B2DD5EFB2B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E15661-B0F2-42AE-A75B-0999B2CF598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79558" y="484632"/>
            <a:ext cx="6711112" cy="5880916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01995" y="788416"/>
            <a:ext cx="5942448" cy="1499616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1CADE4"/>
                </a:solidFill>
              </a:rPr>
              <a:t>Learning intentions &amp; success criteria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4706C1-38B7-4C23-8749-906CB0DC80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364" y="484632"/>
            <a:ext cx="1596699" cy="58809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D161189-7A5B-4B2B-93DC-77710299475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2405398" y="1029524"/>
            <a:ext cx="0" cy="914400"/>
          </a:xfrm>
          <a:prstGeom prst="line">
            <a:avLst/>
          </a:prstGeom>
          <a:ln w="19050">
            <a:solidFill>
              <a:schemeClr val="accent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01995" y="2132856"/>
            <a:ext cx="5942448" cy="39109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b="1" dirty="0">
                <a:solidFill>
                  <a:srgbClr val="FFFFFF"/>
                </a:solidFill>
              </a:rPr>
              <a:t>Learning Intentions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FFFFFF"/>
                </a:solidFill>
              </a:rPr>
              <a:t> </a:t>
            </a:r>
            <a:r>
              <a:rPr lang="en-GB" sz="2400" dirty="0">
                <a:solidFill>
                  <a:srgbClr val="FFFFFF"/>
                </a:solidFill>
              </a:rPr>
              <a:t>Developing my understanding of drawing standards and conventions</a:t>
            </a:r>
          </a:p>
          <a:p>
            <a:pPr marL="0" indent="0">
              <a:buNone/>
            </a:pPr>
            <a:endParaRPr lang="en-GB" sz="24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GB" sz="2400" b="1" dirty="0">
                <a:solidFill>
                  <a:srgbClr val="FFFFFF"/>
                </a:solidFill>
              </a:rPr>
              <a:t>Success Criteria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FFFF"/>
                </a:solidFill>
              </a:rPr>
              <a:t> Understand and recognise the different line types and symbols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FFFF"/>
                </a:solidFill>
              </a:rPr>
              <a:t>Analyse a technical drawing and understand it</a:t>
            </a:r>
          </a:p>
          <a:p>
            <a:pPr marL="0" indent="0">
              <a:buNone/>
            </a:pPr>
            <a:endParaRPr lang="en-GB" sz="24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GB" sz="2400" dirty="0">
              <a:solidFill>
                <a:srgbClr val="FFFFFF"/>
              </a:solidFill>
            </a:endParaRPr>
          </a:p>
        </p:txBody>
      </p:sp>
      <p:pic>
        <p:nvPicPr>
          <p:cNvPr id="12" name="Graphic 11" descr="Aspiration">
            <a:extLst>
              <a:ext uri="{FF2B5EF4-FFF2-40B4-BE49-F238E27FC236}">
                <a16:creationId xmlns:a16="http://schemas.microsoft.com/office/drawing/2014/main" id="{CA9FAC00-E1C3-4EA4-9032-BF3182618E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22107" y="4437112"/>
            <a:ext cx="914400" cy="914400"/>
          </a:xfrm>
          <a:prstGeom prst="rect">
            <a:avLst/>
          </a:prstGeom>
        </p:spPr>
      </p:pic>
      <p:pic>
        <p:nvPicPr>
          <p:cNvPr id="14" name="Graphic 13" descr="Idea">
            <a:extLst>
              <a:ext uri="{FF2B5EF4-FFF2-40B4-BE49-F238E27FC236}">
                <a16:creationId xmlns:a16="http://schemas.microsoft.com/office/drawing/2014/main" id="{04AE441F-285A-4F28-9973-C22D72BE5C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22107" y="248479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8582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 l="62968" t="41638" r="23163" b="29126"/>
          <a:stretch>
            <a:fillRect/>
          </a:stretch>
        </p:blipFill>
        <p:spPr bwMode="auto">
          <a:xfrm>
            <a:off x="5103463" y="2852936"/>
            <a:ext cx="2952328" cy="3888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 err="1" smtClean="0">
                <a:solidFill>
                  <a:srgbClr val="FFFFFF"/>
                </a:solidFill>
              </a:rPr>
              <a:t>planometric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38784" y="260648"/>
            <a:ext cx="4481687" cy="6336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Base </a:t>
            </a:r>
            <a:r>
              <a:rPr lang="en-GB" sz="2400" dirty="0"/>
              <a:t>is a true plan, rotated.</a:t>
            </a:r>
          </a:p>
          <a:p>
            <a:pPr marL="0" indent="0">
              <a:buNone/>
            </a:pPr>
            <a:r>
              <a:rPr lang="en-GB" sz="2400" dirty="0"/>
              <a:t>Drawn at 45º/45º</a:t>
            </a:r>
          </a:p>
          <a:p>
            <a:pPr marL="0" indent="0">
              <a:buNone/>
            </a:pPr>
            <a:endParaRPr lang="en-GB" sz="2400" i="1" dirty="0"/>
          </a:p>
          <a:p>
            <a:pPr marL="0" indent="0">
              <a:buNone/>
            </a:pPr>
            <a:r>
              <a:rPr lang="en-GB" sz="2400" dirty="0" smtClean="0"/>
              <a:t>OR Drawn </a:t>
            </a:r>
            <a:r>
              <a:rPr lang="en-GB" sz="2400" dirty="0"/>
              <a:t>at 30º/60º</a:t>
            </a:r>
          </a:p>
          <a:p>
            <a:pPr marL="0" indent="0">
              <a:buNone/>
            </a:pPr>
            <a:r>
              <a:rPr lang="en-GB" sz="2400" dirty="0"/>
              <a:t>Used for internal view </a:t>
            </a:r>
            <a:r>
              <a:rPr lang="en-GB" sz="2400" dirty="0" smtClean="0"/>
              <a:t>of a room/area</a:t>
            </a:r>
            <a:r>
              <a:rPr lang="en-GB" sz="2400" dirty="0"/>
              <a:t>.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3" name="Rectangle 2"/>
          <p:cNvSpPr/>
          <p:nvPr/>
        </p:nvSpPr>
        <p:spPr>
          <a:xfrm rot="1741976">
            <a:off x="5732825" y="4464834"/>
            <a:ext cx="1786856" cy="18754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399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oblique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38784" y="260648"/>
            <a:ext cx="4481687" cy="6336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Draw </a:t>
            </a:r>
            <a:r>
              <a:rPr lang="en-GB" sz="2400" dirty="0" smtClean="0"/>
              <a:t>a 2D elevation</a:t>
            </a: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Depth projected </a:t>
            </a:r>
            <a:r>
              <a:rPr lang="en-GB" sz="2400" dirty="0"/>
              <a:t>at 45º</a:t>
            </a:r>
          </a:p>
          <a:p>
            <a:pPr marL="0" indent="0">
              <a:buNone/>
            </a:pPr>
            <a:r>
              <a:rPr lang="en-GB" sz="2400" dirty="0"/>
              <a:t>Measure </a:t>
            </a:r>
            <a:r>
              <a:rPr lang="en-GB" sz="2400" b="1" dirty="0"/>
              <a:t>half</a:t>
            </a:r>
            <a:r>
              <a:rPr lang="en-GB" sz="2400" dirty="0"/>
              <a:t> the distance back.</a:t>
            </a:r>
          </a:p>
          <a:p>
            <a:pPr marL="0" indent="0">
              <a:buNone/>
            </a:pPr>
            <a:r>
              <a:rPr lang="en-GB" sz="2400" dirty="0"/>
              <a:t>Can see true size of a circle</a:t>
            </a:r>
            <a:r>
              <a:rPr lang="en-GB" sz="2400" dirty="0" smtClean="0"/>
              <a:t>.</a:t>
            </a:r>
            <a:endParaRPr lang="en-GB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856" t="17595" r="25716" b="67499"/>
          <a:stretch>
            <a:fillRect/>
          </a:stretch>
        </p:blipFill>
        <p:spPr bwMode="auto">
          <a:xfrm>
            <a:off x="3447279" y="3573016"/>
            <a:ext cx="6264696" cy="2722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5444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853952" y="-243408"/>
            <a:ext cx="5436096" cy="1498600"/>
          </a:xfrm>
        </p:spPr>
        <p:txBody>
          <a:bodyPr>
            <a:normAutofit/>
          </a:bodyPr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Dimensioning rules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07504" y="836712"/>
            <a:ext cx="8856984" cy="5112568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600" dirty="0" smtClean="0"/>
              <a:t> Each </a:t>
            </a:r>
            <a:r>
              <a:rPr lang="en-GB" sz="2600" dirty="0"/>
              <a:t>dimension should only be shown once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600" dirty="0" smtClean="0"/>
              <a:t> Show </a:t>
            </a:r>
            <a:r>
              <a:rPr lang="en-GB" sz="2600" dirty="0"/>
              <a:t>your dimensions in millimetres (mm)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600" dirty="0" smtClean="0"/>
              <a:t> Place </a:t>
            </a:r>
            <a:r>
              <a:rPr lang="en-GB" sz="2600" dirty="0"/>
              <a:t>the dimensions on the drawings so they can be read either: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600" dirty="0" smtClean="0"/>
              <a:t> From </a:t>
            </a:r>
            <a:r>
              <a:rPr lang="en-GB" sz="2600" dirty="0"/>
              <a:t>the bottom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600" dirty="0" smtClean="0"/>
              <a:t> The </a:t>
            </a:r>
            <a:r>
              <a:rPr lang="en-GB" sz="2600" dirty="0"/>
              <a:t>left-hand side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600" dirty="0" smtClean="0"/>
              <a:t> Figures </a:t>
            </a:r>
            <a:r>
              <a:rPr lang="en-GB" sz="2600" dirty="0"/>
              <a:t>should NOT touch outlines, dimensions lines or centre lines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600" dirty="0" smtClean="0"/>
              <a:t> </a:t>
            </a:r>
            <a:r>
              <a:rPr lang="en-GB" sz="2600" b="1" dirty="0" smtClean="0"/>
              <a:t>⌀</a:t>
            </a:r>
            <a:r>
              <a:rPr lang="en-GB" sz="2600" dirty="0" smtClean="0"/>
              <a:t> </a:t>
            </a:r>
            <a:r>
              <a:rPr lang="en-GB" sz="2600" dirty="0"/>
              <a:t>before a dimension denotes the diameter of a circle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600" dirty="0" smtClean="0"/>
              <a:t> </a:t>
            </a:r>
            <a:r>
              <a:rPr lang="en-GB" sz="2600" b="1" dirty="0" smtClean="0"/>
              <a:t>R</a:t>
            </a:r>
            <a:r>
              <a:rPr lang="en-GB" sz="2600" dirty="0" smtClean="0"/>
              <a:t> </a:t>
            </a:r>
            <a:r>
              <a:rPr lang="en-GB" sz="2600" dirty="0"/>
              <a:t>before a dimension denotes the radius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600" dirty="0" smtClean="0"/>
              <a:t> On </a:t>
            </a:r>
            <a:r>
              <a:rPr lang="en-GB" sz="2600" dirty="0"/>
              <a:t>circles, always dimensions the diameter, never the radius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600" dirty="0" smtClean="0"/>
              <a:t> On </a:t>
            </a:r>
            <a:r>
              <a:rPr lang="en-GB" sz="2600" dirty="0"/>
              <a:t>curves, arcs and rounded corners, always show the radius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77643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07504" y="116632"/>
            <a:ext cx="8856984" cy="51125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600" dirty="0"/>
              <a:t>TASK: Replicate the above drawing and include dimensions.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26376" t="19730" r="9247" b="8658"/>
          <a:stretch/>
        </p:blipFill>
        <p:spPr>
          <a:xfrm>
            <a:off x="1294459" y="836712"/>
            <a:ext cx="6483074" cy="576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34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32873" t="16040" r="3340" b="10871"/>
          <a:stretch/>
        </p:blipFill>
        <p:spPr>
          <a:xfrm>
            <a:off x="755576" y="0"/>
            <a:ext cx="7488832" cy="6864763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267744" y="1172788"/>
            <a:ext cx="4248472" cy="4519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0" latinLnBrk="0" hangingPunct="0">
              <a:spcBef>
                <a:spcPct val="20000"/>
              </a:spcBef>
              <a:buFont typeface="Arial" pitchFamily="34" charset="0"/>
              <a:buChar char="•"/>
              <a:defRPr sz="32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spcBef>
                <a:spcPct val="20000"/>
              </a:spcBef>
              <a:buFont typeface="Arial" pitchFamily="34" charset="0"/>
              <a:buChar char="–"/>
              <a:defRPr sz="28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spcBef>
                <a:spcPct val="20000"/>
              </a:spcBef>
              <a:buFont typeface="Arial" pitchFamily="34" charset="0"/>
              <a:buChar char="•"/>
              <a:defRPr sz="24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spcBef>
                <a:spcPct val="20000"/>
              </a:spcBef>
              <a:buFont typeface="Arial" pitchFamily="34" charset="0"/>
              <a:buChar char="–"/>
              <a:defRPr sz="20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spcBef>
                <a:spcPct val="20000"/>
              </a:spcBef>
              <a:buFont typeface="Arial" pitchFamily="34" charset="0"/>
              <a:buChar char="»"/>
              <a:defRPr sz="20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457200" lvl="1" indent="0" algn="ctr" eaLnBrk="1" hangingPunct="1">
              <a:spcBef>
                <a:spcPts val="2200"/>
              </a:spcBef>
              <a:buNone/>
            </a:pPr>
            <a:r>
              <a:rPr lang="en-GB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Turn to p20 in the </a:t>
            </a:r>
          </a:p>
          <a:p>
            <a:pPr marL="457200" lvl="1" indent="0" algn="ctr" eaLnBrk="1" hangingPunct="1">
              <a:spcBef>
                <a:spcPts val="2200"/>
              </a:spcBef>
              <a:buNone/>
            </a:pPr>
            <a:r>
              <a:rPr lang="en-GB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National 4 &amp; 5 </a:t>
            </a:r>
          </a:p>
          <a:p>
            <a:pPr marL="457200" lvl="1" indent="0" algn="ctr" eaLnBrk="1" hangingPunct="1">
              <a:spcBef>
                <a:spcPts val="2200"/>
              </a:spcBef>
              <a:buNone/>
            </a:pPr>
            <a:r>
              <a:rPr lang="en-GB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Graphic Communication </a:t>
            </a:r>
          </a:p>
          <a:p>
            <a:pPr marL="457200" lvl="1" indent="0" algn="ctr" eaLnBrk="1" hangingPunct="1">
              <a:spcBef>
                <a:spcPts val="2200"/>
              </a:spcBef>
              <a:buNone/>
            </a:pPr>
            <a:r>
              <a:rPr lang="en-GB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Course Notes Book</a:t>
            </a:r>
          </a:p>
          <a:p>
            <a:pPr marL="457200" lvl="1" indent="0" algn="ctr" eaLnBrk="1" hangingPunct="1">
              <a:spcBef>
                <a:spcPts val="2200"/>
              </a:spcBef>
              <a:buNone/>
            </a:pPr>
            <a:endParaRPr lang="en-GB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457200" lvl="1" indent="0" algn="ctr" eaLnBrk="1" hangingPunct="1">
              <a:spcBef>
                <a:spcPts val="2200"/>
              </a:spcBef>
              <a:buNone/>
            </a:pPr>
            <a:r>
              <a:rPr lang="en-GB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Answer the Question 1 and 2 in your jotter.</a:t>
            </a:r>
            <a:endParaRPr lang="en-GB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76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Activity 2</a:t>
            </a:r>
            <a:endParaRPr lang="en-GB" dirty="0"/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435124" y="2276872"/>
            <a:ext cx="8251676" cy="3806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0" latinLnBrk="0" hangingPunct="0">
              <a:spcBef>
                <a:spcPct val="20000"/>
              </a:spcBef>
              <a:buFont typeface="Arial" pitchFamily="34" charset="0"/>
              <a:buChar char="•"/>
              <a:defRPr sz="32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spcBef>
                <a:spcPct val="20000"/>
              </a:spcBef>
              <a:buFont typeface="Arial" pitchFamily="34" charset="0"/>
              <a:buChar char="–"/>
              <a:defRPr sz="28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spcBef>
                <a:spcPct val="20000"/>
              </a:spcBef>
              <a:buFont typeface="Arial" pitchFamily="34" charset="0"/>
              <a:buChar char="•"/>
              <a:defRPr sz="24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spcBef>
                <a:spcPct val="20000"/>
              </a:spcBef>
              <a:buFont typeface="Arial" pitchFamily="34" charset="0"/>
              <a:buChar char="–"/>
              <a:defRPr sz="20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spcBef>
                <a:spcPct val="20000"/>
              </a:spcBef>
              <a:buFont typeface="Arial" pitchFamily="34" charset="0"/>
              <a:buChar char="»"/>
              <a:defRPr sz="20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457200" lvl="1" indent="0" algn="just" eaLnBrk="1" hangingPunct="1">
              <a:spcBef>
                <a:spcPts val="2200"/>
              </a:spcBef>
              <a:buNone/>
            </a:pPr>
            <a:r>
              <a:rPr lang="en-GB" dirty="0" smtClean="0">
                <a:latin typeface="Calibri" pitchFamily="34" charset="0"/>
                <a:cs typeface="Calibri" pitchFamily="34" charset="0"/>
              </a:rPr>
              <a:t>Continue your Inventor Production Drawings by adding the following to your drawings:</a:t>
            </a:r>
          </a:p>
          <a:p>
            <a:pPr lvl="1" algn="just" eaLnBrk="1" hangingPunct="1">
              <a:spcBef>
                <a:spcPts val="2200"/>
              </a:spcBef>
            </a:pPr>
            <a:r>
              <a:rPr lang="en-GB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The correct symbols</a:t>
            </a:r>
          </a:p>
          <a:p>
            <a:pPr lvl="1" algn="just" eaLnBrk="1" hangingPunct="1">
              <a:spcBef>
                <a:spcPts val="2200"/>
              </a:spcBef>
            </a:pPr>
            <a:r>
              <a:rPr lang="en-GB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The correct dimension styles (chain, circle </a:t>
            </a:r>
            <a:r>
              <a:rPr lang="en-GB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etc</a:t>
            </a:r>
            <a:r>
              <a:rPr lang="en-GB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).</a:t>
            </a:r>
          </a:p>
          <a:p>
            <a:pPr lvl="1" algn="just" eaLnBrk="1" hangingPunct="1">
              <a:spcBef>
                <a:spcPts val="2200"/>
              </a:spcBef>
            </a:pPr>
            <a:r>
              <a:rPr lang="en-GB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Check off the production drawings list as you go.</a:t>
            </a:r>
          </a:p>
          <a:p>
            <a:pPr lvl="1" algn="just" eaLnBrk="1" hangingPunct="1">
              <a:spcBef>
                <a:spcPts val="2200"/>
              </a:spcBef>
            </a:pPr>
            <a:r>
              <a:rPr lang="en-GB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Refer to your notes.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917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introduction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38784" y="826324"/>
            <a:ext cx="4481687" cy="57710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Symbols and conventions are used in order to </a:t>
            </a:r>
            <a:r>
              <a:rPr lang="en-GB" sz="2400" b="1" dirty="0"/>
              <a:t>simplify the drawing process</a:t>
            </a:r>
            <a:r>
              <a:rPr lang="en-GB" sz="2400" b="1" dirty="0" smtClean="0"/>
              <a:t>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They make drawings </a:t>
            </a:r>
            <a:r>
              <a:rPr lang="en-GB" sz="2400" b="1" dirty="0"/>
              <a:t>simpler</a:t>
            </a:r>
            <a:r>
              <a:rPr lang="en-GB" sz="2400" dirty="0"/>
              <a:t> and </a:t>
            </a:r>
            <a:r>
              <a:rPr lang="en-GB" sz="2400" b="1" dirty="0"/>
              <a:t>quicker</a:t>
            </a:r>
            <a:r>
              <a:rPr lang="en-GB" sz="2400" dirty="0"/>
              <a:t> to produce and easier to understand</a:t>
            </a:r>
            <a:r>
              <a:rPr lang="en-GB" sz="2400" dirty="0" smtClean="0"/>
              <a:t>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They ensure </a:t>
            </a:r>
            <a:r>
              <a:rPr lang="en-GB" sz="2400" b="1" dirty="0"/>
              <a:t>standardisation</a:t>
            </a:r>
            <a:r>
              <a:rPr lang="en-GB" sz="2400" dirty="0"/>
              <a:t>.</a:t>
            </a:r>
          </a:p>
        </p:txBody>
      </p:sp>
      <p:pic>
        <p:nvPicPr>
          <p:cNvPr id="2050" name="Picture 2" descr="https://dplab.co.uk/wp-content/uploads/2018/12/DP_lab_TechDrawPrintPro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56588"/>
            <a:ext cx="4101411" cy="4101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22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FFFFFF"/>
                </a:solidFill>
              </a:rPr>
              <a:t>standardisation</a:t>
            </a:r>
            <a:endParaRPr lang="en-GB" sz="3600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38784" y="824960"/>
            <a:ext cx="4481687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Ensures that no matter who uses them across the globe, they can be </a:t>
            </a:r>
            <a:r>
              <a:rPr lang="en-GB" sz="2400" b="1" dirty="0"/>
              <a:t>understood by everyone. </a:t>
            </a: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9" b="12567"/>
          <a:stretch/>
        </p:blipFill>
        <p:spPr>
          <a:xfrm>
            <a:off x="0" y="2204864"/>
            <a:ext cx="9144000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21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benefits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38784" y="260648"/>
            <a:ext cx="4481687" cy="633670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400" dirty="0" smtClean="0"/>
              <a:t> Drawings </a:t>
            </a:r>
            <a:r>
              <a:rPr lang="en-GB" sz="2400" dirty="0"/>
              <a:t>are </a:t>
            </a:r>
            <a:r>
              <a:rPr lang="en-GB" sz="2400" b="1" dirty="0"/>
              <a:t>simplified</a:t>
            </a:r>
            <a:r>
              <a:rPr lang="en-GB" sz="2400" dirty="0"/>
              <a:t> because </a:t>
            </a:r>
            <a:r>
              <a:rPr lang="en-GB" sz="2400" b="1" dirty="0"/>
              <a:t>symbols</a:t>
            </a:r>
            <a:r>
              <a:rPr lang="en-GB" sz="2400" dirty="0"/>
              <a:t> are used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 smtClean="0"/>
              <a:t> Drawings </a:t>
            </a:r>
            <a:r>
              <a:rPr lang="en-GB" sz="2400" dirty="0"/>
              <a:t>are </a:t>
            </a:r>
            <a:r>
              <a:rPr lang="en-GB" sz="2400" b="1" dirty="0"/>
              <a:t>quicker</a:t>
            </a:r>
            <a:r>
              <a:rPr lang="en-GB" sz="2400" dirty="0"/>
              <a:t> to produce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 smtClean="0"/>
              <a:t> Common </a:t>
            </a:r>
            <a:r>
              <a:rPr lang="en-GB" sz="2400" dirty="0"/>
              <a:t>standards so all users have </a:t>
            </a:r>
            <a:r>
              <a:rPr lang="en-GB" sz="2400" b="1" dirty="0"/>
              <a:t>accessibility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 smtClean="0"/>
              <a:t> A </a:t>
            </a:r>
            <a:r>
              <a:rPr lang="en-GB" sz="2400" b="1" dirty="0"/>
              <a:t>consistent</a:t>
            </a:r>
            <a:r>
              <a:rPr lang="en-GB" sz="2400" dirty="0"/>
              <a:t> drawing layout and set of </a:t>
            </a:r>
            <a:r>
              <a:rPr lang="en-GB" sz="2400" b="1" dirty="0"/>
              <a:t>symbols</a:t>
            </a:r>
            <a:r>
              <a:rPr lang="en-GB" sz="2400" dirty="0"/>
              <a:t> is established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 smtClean="0"/>
              <a:t> </a:t>
            </a:r>
            <a:r>
              <a:rPr lang="en-GB" sz="2400" b="1" dirty="0" smtClean="0"/>
              <a:t>Language </a:t>
            </a:r>
            <a:r>
              <a:rPr lang="en-GB" sz="2400" b="1" dirty="0"/>
              <a:t>barriers </a:t>
            </a:r>
            <a:r>
              <a:rPr lang="en-GB" sz="2400" dirty="0"/>
              <a:t>are eliminated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400" dirty="0"/>
          </a:p>
          <a:p>
            <a:pPr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pic>
        <p:nvPicPr>
          <p:cNvPr id="3074" name="Picture 2" descr="https://jaroland74.files.wordpress.com/2015/06/glocal-standardization.jpg?w=29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8" r="11366"/>
          <a:stretch/>
        </p:blipFill>
        <p:spPr bwMode="auto">
          <a:xfrm>
            <a:off x="4788024" y="3861048"/>
            <a:ext cx="3391857" cy="260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33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who uses technical drawings?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38784" y="260648"/>
            <a:ext cx="4481687" cy="6336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People who produce drawings: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Architects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Designers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Draughtsmen/women</a:t>
            </a:r>
          </a:p>
          <a:p>
            <a:pPr marL="0" indent="0">
              <a:buNone/>
            </a:pPr>
            <a:r>
              <a:rPr lang="en-GB" sz="2400" dirty="0"/>
              <a:t>People who read and work from drawings: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Engineers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Builders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Electricians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Joiners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Manufacturers</a:t>
            </a: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4098" name="Picture 2" descr="https://www.irmi.com/images/default-source/article-images/construction/architect-blueprints-construction.jpg?sfvrsn=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2549"/>
            <a:ext cx="4101411" cy="2727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81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British standard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38784" y="260648"/>
            <a:ext cx="4481687" cy="6336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Drawing symbols used in Britain are standardised by the British Standards Institution (BSI</a:t>
            </a:r>
            <a:r>
              <a:rPr lang="en-GB" sz="2400" dirty="0" smtClean="0"/>
              <a:t>).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The </a:t>
            </a:r>
            <a:r>
              <a:rPr lang="en-GB" sz="2400" b="1" dirty="0"/>
              <a:t>BS 8888 </a:t>
            </a:r>
            <a:r>
              <a:rPr lang="en-GB" sz="2400" dirty="0"/>
              <a:t>publication sets British and international drawing standards and provides a common language that can be understood worldwide.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509120"/>
            <a:ext cx="2402898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76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Drawing symbols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38784" y="260648"/>
            <a:ext cx="4481687" cy="6336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The most common drawing </a:t>
            </a:r>
            <a:r>
              <a:rPr lang="en-GB" sz="2400" dirty="0" smtClean="0"/>
              <a:t>conventions and symbols </a:t>
            </a:r>
            <a:r>
              <a:rPr lang="en-GB" sz="2400" dirty="0"/>
              <a:t>will be shown </a:t>
            </a:r>
            <a:r>
              <a:rPr lang="en-GB" sz="2400" dirty="0" smtClean="0"/>
              <a:t>in the next few slides.</a:t>
            </a:r>
            <a:endParaRPr lang="en-GB" sz="2400" dirty="0"/>
          </a:p>
          <a:p>
            <a:pPr marL="0" indent="0">
              <a:buNone/>
            </a:pPr>
            <a:r>
              <a:rPr lang="en-GB" sz="2400" dirty="0"/>
              <a:t>You will use them in your coursework drawings. </a:t>
            </a:r>
          </a:p>
          <a:p>
            <a:pPr marL="0" indent="0">
              <a:buNone/>
            </a:pPr>
            <a:r>
              <a:rPr lang="en-GB" sz="2400" dirty="0"/>
              <a:t>It is important to </a:t>
            </a:r>
            <a:r>
              <a:rPr lang="en-GB" sz="2400" b="1" dirty="0"/>
              <a:t>understand and remember </a:t>
            </a:r>
            <a:r>
              <a:rPr lang="en-GB" sz="2400" dirty="0"/>
              <a:t>them.</a:t>
            </a:r>
          </a:p>
          <a:p>
            <a:pPr marL="0" indent="0">
              <a:buNone/>
            </a:pPr>
            <a:r>
              <a:rPr lang="en-GB" sz="2400" dirty="0"/>
              <a:t>Study their use in any design drawings you work on</a:t>
            </a:r>
            <a:r>
              <a:rPr lang="en-GB" sz="2400" dirty="0" smtClean="0"/>
              <a:t>.</a:t>
            </a:r>
          </a:p>
          <a:p>
            <a:pPr marL="0" indent="0">
              <a:buNone/>
            </a:pPr>
            <a:r>
              <a:rPr lang="en-GB" sz="2400" dirty="0" smtClean="0"/>
              <a:t>A common exam type question will ask you to </a:t>
            </a:r>
            <a:r>
              <a:rPr lang="en-GB" sz="2400" b="1" dirty="0" smtClean="0"/>
              <a:t>identify incorrect or missing symbols </a:t>
            </a:r>
            <a:r>
              <a:rPr lang="en-GB" sz="2400" dirty="0" smtClean="0"/>
              <a:t>on a drawing.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74838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A15973182C454CBD017EAD4899623C" ma:contentTypeVersion="12" ma:contentTypeDescription="Create a new document." ma:contentTypeScope="" ma:versionID="f1327d3aa13311484d02d8272eb300e5">
  <xsd:schema xmlns:xsd="http://www.w3.org/2001/XMLSchema" xmlns:xs="http://www.w3.org/2001/XMLSchema" xmlns:p="http://schemas.microsoft.com/office/2006/metadata/properties" xmlns:ns2="fb009bb9-7fd2-49f5-811f-13223d662051" xmlns:ns3="e77713bc-0ebc-4063-99a4-8848dbeddd29" targetNamespace="http://schemas.microsoft.com/office/2006/metadata/properties" ma:root="true" ma:fieldsID="db087f24cadde66e68207609201885a3" ns2:_="" ns3:_="">
    <xsd:import namespace="fb009bb9-7fd2-49f5-811f-13223d662051"/>
    <xsd:import namespace="e77713bc-0ebc-4063-99a4-8848dbeddd2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09bb9-7fd2-49f5-811f-13223d6620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7713bc-0ebc-4063-99a4-8848dbeddd2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79ABD3C-AA9E-4069-B566-FCDD6C81D397}">
  <ds:schemaRefs>
    <ds:schemaRef ds:uri="http://schemas.microsoft.com/office/2006/documentManagement/types"/>
    <ds:schemaRef ds:uri="fb009bb9-7fd2-49f5-811f-13223d662051"/>
    <ds:schemaRef ds:uri="http://purl.org/dc/elements/1.1/"/>
    <ds:schemaRef ds:uri="e77713bc-0ebc-4063-99a4-8848dbeddd29"/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FCFEBC7-F4D9-42A8-81DE-64B6A0F2FDE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6C5DA02-C743-4D9E-9367-4D81278C93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009bb9-7fd2-49f5-811f-13223d662051"/>
    <ds:schemaRef ds:uri="e77713bc-0ebc-4063-99a4-8848dbeddd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342</TotalTime>
  <Words>1035</Words>
  <Application>Microsoft Office PowerPoint</Application>
  <PresentationFormat>On-screen Show (4:3)</PresentationFormat>
  <Paragraphs>199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Tw Cen MT</vt:lpstr>
      <vt:lpstr>Tw Cen MT Condensed</vt:lpstr>
      <vt:lpstr>Wingdings 3</vt:lpstr>
      <vt:lpstr>Integral</vt:lpstr>
      <vt:lpstr>nat5 GRAPHIC COMMUNICATION</vt:lpstr>
      <vt:lpstr>THEORY JOTTER</vt:lpstr>
      <vt:lpstr>Learning intentions &amp; success criteria</vt:lpstr>
      <vt:lpstr>introduction</vt:lpstr>
      <vt:lpstr>standardisation</vt:lpstr>
      <vt:lpstr>benefits</vt:lpstr>
      <vt:lpstr>who uses technical drawings?</vt:lpstr>
      <vt:lpstr>British standard</vt:lpstr>
      <vt:lpstr>Drawing symbols</vt:lpstr>
      <vt:lpstr>PowerPoint Presentation</vt:lpstr>
      <vt:lpstr>Screw threads</vt:lpstr>
      <vt:lpstr>Screw threads</vt:lpstr>
      <vt:lpstr>knurling</vt:lpstr>
      <vt:lpstr>Drawing symbols</vt:lpstr>
      <vt:lpstr>Third angle projection symbol</vt:lpstr>
      <vt:lpstr>First angle vs third angle projection</vt:lpstr>
      <vt:lpstr>dimensioning</vt:lpstr>
      <vt:lpstr>dimensioning</vt:lpstr>
      <vt:lpstr>parallel</vt:lpstr>
      <vt:lpstr>chain</vt:lpstr>
      <vt:lpstr>circle</vt:lpstr>
      <vt:lpstr>arc</vt:lpstr>
      <vt:lpstr>angle</vt:lpstr>
      <vt:lpstr>ORTHOgraphic vs  pictorial</vt:lpstr>
      <vt:lpstr>Drawing types</vt:lpstr>
      <vt:lpstr>orthographic</vt:lpstr>
      <vt:lpstr>pictorial</vt:lpstr>
      <vt:lpstr>perspective</vt:lpstr>
      <vt:lpstr>isometric</vt:lpstr>
      <vt:lpstr>planometric</vt:lpstr>
      <vt:lpstr>oblique</vt:lpstr>
      <vt:lpstr>Dimensioning rules</vt:lpstr>
      <vt:lpstr>PowerPoint Presentation</vt:lpstr>
      <vt:lpstr>PowerPoint Presentation</vt:lpstr>
      <vt:lpstr>Activity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S3 Design &amp; Manufacture</dc:title>
  <dc:creator>Mr Porter</dc:creator>
  <cp:lastModifiedBy>025SPorter</cp:lastModifiedBy>
  <cp:revision>36</cp:revision>
  <cp:lastPrinted>2021-11-02T16:33:55Z</cp:lastPrinted>
  <dcterms:created xsi:type="dcterms:W3CDTF">2020-05-18T09:31:07Z</dcterms:created>
  <dcterms:modified xsi:type="dcterms:W3CDTF">2022-09-01T07:45:16Z</dcterms:modified>
</cp:coreProperties>
</file>